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audio1.bin" ContentType="audio/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0"/>
  </p:notesMasterIdLst>
  <p:handoutMasterIdLst>
    <p:handoutMasterId r:id="rId111"/>
  </p:handoutMasterIdLst>
  <p:sldIdLst>
    <p:sldId id="257" r:id="rId2"/>
    <p:sldId id="387" r:id="rId3"/>
    <p:sldId id="402" r:id="rId4"/>
    <p:sldId id="261" r:id="rId5"/>
    <p:sldId id="475" r:id="rId6"/>
    <p:sldId id="272" r:id="rId7"/>
    <p:sldId id="274" r:id="rId8"/>
    <p:sldId id="275" r:id="rId9"/>
    <p:sldId id="277" r:id="rId10"/>
    <p:sldId id="278" r:id="rId11"/>
    <p:sldId id="279" r:id="rId12"/>
    <p:sldId id="280" r:id="rId13"/>
    <p:sldId id="281" r:id="rId14"/>
    <p:sldId id="282" r:id="rId15"/>
    <p:sldId id="283" r:id="rId16"/>
    <p:sldId id="484" r:id="rId17"/>
    <p:sldId id="285" r:id="rId18"/>
    <p:sldId id="286" r:id="rId19"/>
    <p:sldId id="473" r:id="rId20"/>
    <p:sldId id="307" r:id="rId21"/>
    <p:sldId id="478" r:id="rId22"/>
    <p:sldId id="485" r:id="rId23"/>
    <p:sldId id="474" r:id="rId24"/>
    <p:sldId id="486" r:id="rId25"/>
    <p:sldId id="487" r:id="rId26"/>
    <p:sldId id="477" r:id="rId27"/>
    <p:sldId id="403" r:id="rId28"/>
    <p:sldId id="466" r:id="rId29"/>
    <p:sldId id="479" r:id="rId30"/>
    <p:sldId id="480" r:id="rId31"/>
    <p:sldId id="481" r:id="rId32"/>
    <p:sldId id="482" r:id="rId33"/>
    <p:sldId id="483" r:id="rId34"/>
    <p:sldId id="472"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434" r:id="rId65"/>
    <p:sldId id="435" r:id="rId66"/>
    <p:sldId id="437" r:id="rId67"/>
    <p:sldId id="438" r:id="rId68"/>
    <p:sldId id="440" r:id="rId69"/>
    <p:sldId id="467" r:id="rId70"/>
    <p:sldId id="441" r:id="rId71"/>
    <p:sldId id="442" r:id="rId72"/>
    <p:sldId id="443" r:id="rId73"/>
    <p:sldId id="444" r:id="rId74"/>
    <p:sldId id="446" r:id="rId75"/>
    <p:sldId id="447" r:id="rId76"/>
    <p:sldId id="448" r:id="rId77"/>
    <p:sldId id="449" r:id="rId78"/>
    <p:sldId id="450" r:id="rId79"/>
    <p:sldId id="451" r:id="rId80"/>
    <p:sldId id="452" r:id="rId81"/>
    <p:sldId id="453" r:id="rId82"/>
    <p:sldId id="454" r:id="rId83"/>
    <p:sldId id="456" r:id="rId84"/>
    <p:sldId id="457" r:id="rId85"/>
    <p:sldId id="458" r:id="rId86"/>
    <p:sldId id="459" r:id="rId87"/>
    <p:sldId id="460" r:id="rId88"/>
    <p:sldId id="461" r:id="rId89"/>
    <p:sldId id="464" r:id="rId90"/>
    <p:sldId id="465" r:id="rId91"/>
    <p:sldId id="468" r:id="rId92"/>
    <p:sldId id="469" r:id="rId93"/>
    <p:sldId id="470" r:id="rId94"/>
    <p:sldId id="488" r:id="rId95"/>
    <p:sldId id="471" r:id="rId96"/>
    <p:sldId id="287" r:id="rId97"/>
    <p:sldId id="262" r:id="rId98"/>
    <p:sldId id="263" r:id="rId99"/>
    <p:sldId id="264" r:id="rId100"/>
    <p:sldId id="265" r:id="rId101"/>
    <p:sldId id="266" r:id="rId102"/>
    <p:sldId id="267" r:id="rId103"/>
    <p:sldId id="268" r:id="rId104"/>
    <p:sldId id="269" r:id="rId105"/>
    <p:sldId id="270" r:id="rId106"/>
    <p:sldId id="271" r:id="rId107"/>
    <p:sldId id="273" r:id="rId108"/>
    <p:sldId id="476" r:id="rId10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Goudy Old Style" panose="02020502050305020303"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Goudy Old Style" panose="02020502050305020303"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Goudy Old Style" panose="02020502050305020303"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Goudy Old Style" panose="02020502050305020303"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Goudy Old Style" panose="02020502050305020303"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Goudy Old Style" panose="02020502050305020303"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Goudy Old Style" panose="02020502050305020303"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Goudy Old Style" panose="02020502050305020303"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Goudy Old Style" panose="02020502050305020303"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ghtning" initials="L" lastIdx="2" clrIdx="0">
    <p:extLst>
      <p:ext uri="{19B8F6BF-5375-455C-9EA6-DF929625EA0E}">
        <p15:presenceInfo xmlns:p15="http://schemas.microsoft.com/office/powerpoint/2012/main" userId="Lightn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94006" autoAdjust="0"/>
  </p:normalViewPr>
  <p:slideViewPr>
    <p:cSldViewPr>
      <p:cViewPr varScale="1">
        <p:scale>
          <a:sx n="81" d="100"/>
          <a:sy n="81" d="100"/>
        </p:scale>
        <p:origin x="1502"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78" d="100"/>
          <a:sy n="78" d="100"/>
        </p:scale>
        <p:origin x="2046"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9E062F-64DB-C043-B9CA-53F8D70E0734}"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50671485-0E69-0F4F-8238-F769EF7C972B}">
      <dgm:prSet phldrT="[Text]" custT="1"/>
      <dgm:spPr>
        <a:xfrm>
          <a:off x="1402080" y="38608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gm:spPr>
      <dgm:t>
        <a:bodyPr/>
        <a:lstStyle/>
        <a:p>
          <a:pPr>
            <a:buNone/>
          </a:pPr>
          <a:r>
            <a:rPr lang="zh-TW" altLang="en-US" sz="2200" b="1" dirty="0">
              <a:solidFill>
                <a:srgbClr val="775F55"/>
              </a:solidFill>
              <a:latin typeface="宋体"/>
              <a:ea typeface="宋体"/>
              <a:cs typeface="+mn-cs"/>
            </a:rPr>
            <a:t>马克思主义自然观</a:t>
          </a:r>
          <a:endParaRPr lang="en-US" sz="2200" dirty="0">
            <a:solidFill>
              <a:srgbClr val="775F55"/>
            </a:solidFill>
            <a:latin typeface="Tw Cen MT"/>
            <a:ea typeface="+mn-ea"/>
            <a:cs typeface="+mn-cs"/>
          </a:endParaRPr>
        </a:p>
      </dgm:t>
    </dgm:pt>
    <dgm:pt modelId="{72E30A09-D1A1-6C43-B577-891222DB3A42}" type="parTrans" cxnId="{3AABC139-2C95-1846-BCFE-4F1BC0F1A1D0}">
      <dgm:prSet/>
      <dgm:spPr/>
      <dgm:t>
        <a:bodyPr/>
        <a:lstStyle/>
        <a:p>
          <a:endParaRPr lang="en-US"/>
        </a:p>
      </dgm:t>
    </dgm:pt>
    <dgm:pt modelId="{A2D291C9-9AC7-884C-B802-06A5DF9DF06E}" type="sibTrans" cxnId="{3AABC139-2C95-1846-BCFE-4F1BC0F1A1D0}">
      <dgm:prSet/>
      <dgm:spPr/>
      <dgm:t>
        <a:bodyPr/>
        <a:lstStyle/>
        <a:p>
          <a:endParaRPr lang="en-US"/>
        </a:p>
      </dgm:t>
    </dgm:pt>
    <dgm:pt modelId="{9E79EEAE-6D63-524F-B90C-924BBF55BDB2}">
      <dgm:prSet phldrT="[Text]" custT="1"/>
      <dgm:spPr>
        <a:xfrm>
          <a:off x="3108960" y="38608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gm:spPr>
      <dgm:t>
        <a:bodyPr/>
        <a:lstStyle/>
        <a:p>
          <a:pPr>
            <a:buNone/>
          </a:pPr>
          <a:r>
            <a:rPr lang="zh-TW" altLang="en-US" sz="2200" b="1" dirty="0">
              <a:solidFill>
                <a:srgbClr val="775F55"/>
              </a:solidFill>
              <a:latin typeface="宋体"/>
              <a:ea typeface="宋体"/>
              <a:cs typeface="+mn-cs"/>
            </a:rPr>
            <a:t>马克思主义科学技术观</a:t>
          </a:r>
          <a:endParaRPr lang="en-US" sz="2200" dirty="0">
            <a:solidFill>
              <a:srgbClr val="775F55"/>
            </a:solidFill>
            <a:latin typeface="Tw Cen MT"/>
            <a:ea typeface="+mn-ea"/>
            <a:cs typeface="+mn-cs"/>
          </a:endParaRPr>
        </a:p>
      </dgm:t>
    </dgm:pt>
    <dgm:pt modelId="{20317072-F76C-1949-8482-3B891BF90BB5}" type="parTrans" cxnId="{63F1426A-28F1-3644-BE03-7C81FE9C0E5D}">
      <dgm:prSet/>
      <dgm:spPr/>
      <dgm:t>
        <a:bodyPr/>
        <a:lstStyle/>
        <a:p>
          <a:endParaRPr lang="en-US"/>
        </a:p>
      </dgm:t>
    </dgm:pt>
    <dgm:pt modelId="{ECD425DC-48A4-3543-9AA2-F824285A685A}" type="sibTrans" cxnId="{63F1426A-28F1-3644-BE03-7C81FE9C0E5D}">
      <dgm:prSet/>
      <dgm:spPr/>
      <dgm:t>
        <a:bodyPr/>
        <a:lstStyle/>
        <a:p>
          <a:endParaRPr lang="en-US"/>
        </a:p>
      </dgm:t>
    </dgm:pt>
    <dgm:pt modelId="{10C49E5D-D8BF-D046-A247-EAFF957E77C4}">
      <dgm:prSet phldrT="[Text]" custT="1"/>
      <dgm:spPr>
        <a:xfrm>
          <a:off x="1402080" y="209296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gm:spPr>
      <dgm:t>
        <a:bodyPr/>
        <a:lstStyle/>
        <a:p>
          <a:pPr>
            <a:buNone/>
          </a:pPr>
          <a:r>
            <a:rPr lang="zh-TW" altLang="en-US" sz="2200" b="1" dirty="0">
              <a:solidFill>
                <a:srgbClr val="775F55"/>
              </a:solidFill>
              <a:latin typeface="宋体"/>
              <a:ea typeface="宋体"/>
              <a:cs typeface="+mn-cs"/>
            </a:rPr>
            <a:t>马克思主义科学技术社会</a:t>
          </a:r>
          <a:r>
            <a:rPr lang="zh-CN" altLang="en-US" sz="2200" b="1" dirty="0">
              <a:solidFill>
                <a:srgbClr val="775F55"/>
              </a:solidFill>
              <a:latin typeface="宋体"/>
              <a:ea typeface="宋体"/>
              <a:cs typeface="+mn-cs"/>
            </a:rPr>
            <a:t>论</a:t>
          </a:r>
          <a:endParaRPr lang="en-US" sz="2200" dirty="0">
            <a:solidFill>
              <a:srgbClr val="775F55"/>
            </a:solidFill>
            <a:latin typeface="Tw Cen MT"/>
            <a:ea typeface="+mn-ea"/>
            <a:cs typeface="+mn-cs"/>
          </a:endParaRPr>
        </a:p>
      </dgm:t>
    </dgm:pt>
    <dgm:pt modelId="{CA7A5EA8-6CDD-8142-80AF-DE1714BD4C95}" type="parTrans" cxnId="{5B47BBCE-D077-994E-8DEC-C98795A0CC6D}">
      <dgm:prSet/>
      <dgm:spPr/>
      <dgm:t>
        <a:bodyPr/>
        <a:lstStyle/>
        <a:p>
          <a:endParaRPr lang="en-US"/>
        </a:p>
      </dgm:t>
    </dgm:pt>
    <dgm:pt modelId="{4E86F3E6-9506-2342-A3CB-ECD0458A6092}" type="sibTrans" cxnId="{5B47BBCE-D077-994E-8DEC-C98795A0CC6D}">
      <dgm:prSet/>
      <dgm:spPr/>
      <dgm:t>
        <a:bodyPr/>
        <a:lstStyle/>
        <a:p>
          <a:endParaRPr lang="en-US"/>
        </a:p>
      </dgm:t>
    </dgm:pt>
    <dgm:pt modelId="{7A18CFE6-29A3-AF4A-A932-25E11AA6EBE4}">
      <dgm:prSet phldrT="[Text]"/>
      <dgm:spPr/>
      <dgm:t>
        <a:bodyPr/>
        <a:lstStyle/>
        <a:p>
          <a:endParaRPr lang="en-US" dirty="0"/>
        </a:p>
      </dgm:t>
    </dgm:pt>
    <dgm:pt modelId="{F049ABC7-54EB-CC49-AA81-B7456B9825B5}" type="parTrans" cxnId="{266A88CA-6776-B44D-978F-01407AF9FDDA}">
      <dgm:prSet/>
      <dgm:spPr/>
      <dgm:t>
        <a:bodyPr/>
        <a:lstStyle/>
        <a:p>
          <a:endParaRPr lang="en-US"/>
        </a:p>
      </dgm:t>
    </dgm:pt>
    <dgm:pt modelId="{48458790-DE80-4346-895F-17630CC9AEF6}" type="sibTrans" cxnId="{266A88CA-6776-B44D-978F-01407AF9FDDA}">
      <dgm:prSet/>
      <dgm:spPr/>
      <dgm:t>
        <a:bodyPr/>
        <a:lstStyle/>
        <a:p>
          <a:endParaRPr lang="en-US"/>
        </a:p>
      </dgm:t>
    </dgm:pt>
    <dgm:pt modelId="{5024CB4E-7547-FC41-A309-B546DDB2A6CC}">
      <dgm:prSet custT="1"/>
      <dgm:spPr>
        <a:xfrm>
          <a:off x="3108960" y="209296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gm:spPr>
      <dgm:t>
        <a:bodyPr/>
        <a:lstStyle/>
        <a:p>
          <a:pPr>
            <a:buNone/>
          </a:pPr>
          <a:r>
            <a:rPr lang="zh-TW" altLang="en-US" sz="2200" b="1" dirty="0">
              <a:solidFill>
                <a:srgbClr val="775F55"/>
              </a:solidFill>
              <a:latin typeface="宋体"/>
              <a:ea typeface="宋体"/>
              <a:cs typeface="+mn-cs"/>
            </a:rPr>
            <a:t>马克思主义科学技术方法论</a:t>
          </a:r>
        </a:p>
      </dgm:t>
    </dgm:pt>
    <dgm:pt modelId="{D47D8C32-EA69-7544-910A-15F001F42406}" type="parTrans" cxnId="{6A24467B-61F9-9F48-B769-2580B91E76F4}">
      <dgm:prSet/>
      <dgm:spPr/>
      <dgm:t>
        <a:bodyPr/>
        <a:lstStyle/>
        <a:p>
          <a:endParaRPr lang="en-US"/>
        </a:p>
      </dgm:t>
    </dgm:pt>
    <dgm:pt modelId="{80C421F3-B3EC-A846-951A-2E5113915086}" type="sibTrans" cxnId="{6A24467B-61F9-9F48-B769-2580B91E76F4}">
      <dgm:prSet/>
      <dgm:spPr/>
      <dgm:t>
        <a:bodyPr/>
        <a:lstStyle/>
        <a:p>
          <a:endParaRPr lang="en-US"/>
        </a:p>
      </dgm:t>
    </dgm:pt>
    <dgm:pt modelId="{50DFEFAB-85D8-824F-8044-025215B58E97}" type="pres">
      <dgm:prSet presAssocID="{EE9E062F-64DB-C043-B9CA-53F8D70E0734}" presName="matrix" presStyleCnt="0">
        <dgm:presLayoutVars>
          <dgm:chMax val="1"/>
          <dgm:dir/>
          <dgm:resizeHandles val="exact"/>
        </dgm:presLayoutVars>
      </dgm:prSet>
      <dgm:spPr/>
    </dgm:pt>
    <dgm:pt modelId="{B3A72E7B-67A3-4E4C-BFA7-451C3D4A5301}" type="pres">
      <dgm:prSet presAssocID="{EE9E062F-64DB-C043-B9CA-53F8D70E0734}" presName="diamond" presStyleLbl="bgShp" presStyleIdx="0" presStyleCnt="1"/>
      <dgm:spPr>
        <a:xfrm>
          <a:off x="1016000" y="0"/>
          <a:ext cx="4064000" cy="4064000"/>
        </a:xfrm>
        <a:prstGeom prst="diamond">
          <a:avLst/>
        </a:prstGeom>
        <a:solidFill>
          <a:srgbClr val="94B6D2">
            <a:tint val="40000"/>
            <a:hueOff val="0"/>
            <a:satOff val="0"/>
            <a:lumOff val="0"/>
            <a:alphaOff val="0"/>
          </a:srgbClr>
        </a:solidFill>
        <a:ln>
          <a:noFill/>
        </a:ln>
        <a:effectLst>
          <a:outerShdw blurRad="38100" dist="30000" dir="5400000" rotWithShape="0">
            <a:srgbClr val="000000">
              <a:alpha val="45000"/>
            </a:srgbClr>
          </a:outerShdw>
        </a:effectLst>
      </dgm:spPr>
    </dgm:pt>
    <dgm:pt modelId="{2D8AA4B1-212D-C64C-924A-27EF0017ADE8}" type="pres">
      <dgm:prSet presAssocID="{EE9E062F-64DB-C043-B9CA-53F8D70E0734}" presName="quad1" presStyleLbl="node1" presStyleIdx="0" presStyleCnt="4">
        <dgm:presLayoutVars>
          <dgm:chMax val="0"/>
          <dgm:chPref val="0"/>
          <dgm:bulletEnabled val="1"/>
        </dgm:presLayoutVars>
      </dgm:prSet>
      <dgm:spPr/>
    </dgm:pt>
    <dgm:pt modelId="{D66ACF2A-D8AE-A148-A04F-D8C3800FF457}" type="pres">
      <dgm:prSet presAssocID="{EE9E062F-64DB-C043-B9CA-53F8D70E0734}" presName="quad2" presStyleLbl="node1" presStyleIdx="1" presStyleCnt="4">
        <dgm:presLayoutVars>
          <dgm:chMax val="0"/>
          <dgm:chPref val="0"/>
          <dgm:bulletEnabled val="1"/>
        </dgm:presLayoutVars>
      </dgm:prSet>
      <dgm:spPr/>
    </dgm:pt>
    <dgm:pt modelId="{52454879-2190-3642-AA32-0B6F0BBFADE9}" type="pres">
      <dgm:prSet presAssocID="{EE9E062F-64DB-C043-B9CA-53F8D70E0734}" presName="quad3" presStyleLbl="node1" presStyleIdx="2" presStyleCnt="4">
        <dgm:presLayoutVars>
          <dgm:chMax val="0"/>
          <dgm:chPref val="0"/>
          <dgm:bulletEnabled val="1"/>
        </dgm:presLayoutVars>
      </dgm:prSet>
      <dgm:spPr/>
    </dgm:pt>
    <dgm:pt modelId="{5CE98124-9F30-3542-98C4-C16718F40945}" type="pres">
      <dgm:prSet presAssocID="{EE9E062F-64DB-C043-B9CA-53F8D70E0734}" presName="quad4" presStyleLbl="node1" presStyleIdx="3" presStyleCnt="4">
        <dgm:presLayoutVars>
          <dgm:chMax val="0"/>
          <dgm:chPref val="0"/>
          <dgm:bulletEnabled val="1"/>
        </dgm:presLayoutVars>
      </dgm:prSet>
      <dgm:spPr/>
    </dgm:pt>
  </dgm:ptLst>
  <dgm:cxnLst>
    <dgm:cxn modelId="{1F76D703-1FA5-7046-80AC-7FD9AF78B65D}" type="presOf" srcId="{5024CB4E-7547-FC41-A309-B546DDB2A6CC}" destId="{5CE98124-9F30-3542-98C4-C16718F40945}" srcOrd="0" destOrd="0" presId="urn:microsoft.com/office/officeart/2005/8/layout/matrix3"/>
    <dgm:cxn modelId="{38919326-8975-0447-914B-F37FF2576CA6}" type="presOf" srcId="{50671485-0E69-0F4F-8238-F769EF7C972B}" destId="{2D8AA4B1-212D-C64C-924A-27EF0017ADE8}" srcOrd="0" destOrd="0" presId="urn:microsoft.com/office/officeart/2005/8/layout/matrix3"/>
    <dgm:cxn modelId="{3AABC139-2C95-1846-BCFE-4F1BC0F1A1D0}" srcId="{EE9E062F-64DB-C043-B9CA-53F8D70E0734}" destId="{50671485-0E69-0F4F-8238-F769EF7C972B}" srcOrd="0" destOrd="0" parTransId="{72E30A09-D1A1-6C43-B577-891222DB3A42}" sibTransId="{A2D291C9-9AC7-884C-B802-06A5DF9DF06E}"/>
    <dgm:cxn modelId="{63F1426A-28F1-3644-BE03-7C81FE9C0E5D}" srcId="{EE9E062F-64DB-C043-B9CA-53F8D70E0734}" destId="{9E79EEAE-6D63-524F-B90C-924BBF55BDB2}" srcOrd="1" destOrd="0" parTransId="{20317072-F76C-1949-8482-3B891BF90BB5}" sibTransId="{ECD425DC-48A4-3543-9AA2-F824285A685A}"/>
    <dgm:cxn modelId="{6A24467B-61F9-9F48-B769-2580B91E76F4}" srcId="{EE9E062F-64DB-C043-B9CA-53F8D70E0734}" destId="{5024CB4E-7547-FC41-A309-B546DDB2A6CC}" srcOrd="3" destOrd="0" parTransId="{D47D8C32-EA69-7544-910A-15F001F42406}" sibTransId="{80C421F3-B3EC-A846-951A-2E5113915086}"/>
    <dgm:cxn modelId="{F3625E8C-323D-D54A-B3E9-9738ADEF8E98}" type="presOf" srcId="{EE9E062F-64DB-C043-B9CA-53F8D70E0734}" destId="{50DFEFAB-85D8-824F-8044-025215B58E97}" srcOrd="0" destOrd="0" presId="urn:microsoft.com/office/officeart/2005/8/layout/matrix3"/>
    <dgm:cxn modelId="{F8001CA8-F74D-3D46-A946-62C1A82D504B}" type="presOf" srcId="{9E79EEAE-6D63-524F-B90C-924BBF55BDB2}" destId="{D66ACF2A-D8AE-A148-A04F-D8C3800FF457}" srcOrd="0" destOrd="0" presId="urn:microsoft.com/office/officeart/2005/8/layout/matrix3"/>
    <dgm:cxn modelId="{266A88CA-6776-B44D-978F-01407AF9FDDA}" srcId="{EE9E062F-64DB-C043-B9CA-53F8D70E0734}" destId="{7A18CFE6-29A3-AF4A-A932-25E11AA6EBE4}" srcOrd="4" destOrd="0" parTransId="{F049ABC7-54EB-CC49-AA81-B7456B9825B5}" sibTransId="{48458790-DE80-4346-895F-17630CC9AEF6}"/>
    <dgm:cxn modelId="{5B47BBCE-D077-994E-8DEC-C98795A0CC6D}" srcId="{EE9E062F-64DB-C043-B9CA-53F8D70E0734}" destId="{10C49E5D-D8BF-D046-A247-EAFF957E77C4}" srcOrd="2" destOrd="0" parTransId="{CA7A5EA8-6CDD-8142-80AF-DE1714BD4C95}" sibTransId="{4E86F3E6-9506-2342-A3CB-ECD0458A6092}"/>
    <dgm:cxn modelId="{7F8B5FEA-35AA-5A49-B334-4A9706D53602}" type="presOf" srcId="{10C49E5D-D8BF-D046-A247-EAFF957E77C4}" destId="{52454879-2190-3642-AA32-0B6F0BBFADE9}" srcOrd="0" destOrd="0" presId="urn:microsoft.com/office/officeart/2005/8/layout/matrix3"/>
    <dgm:cxn modelId="{EEE65377-B3E4-454A-B048-5F6E6293A03C}" type="presParOf" srcId="{50DFEFAB-85D8-824F-8044-025215B58E97}" destId="{B3A72E7B-67A3-4E4C-BFA7-451C3D4A5301}" srcOrd="0" destOrd="0" presId="urn:microsoft.com/office/officeart/2005/8/layout/matrix3"/>
    <dgm:cxn modelId="{72BAFD46-AFE3-2E49-82CC-2132AE13D186}" type="presParOf" srcId="{50DFEFAB-85D8-824F-8044-025215B58E97}" destId="{2D8AA4B1-212D-C64C-924A-27EF0017ADE8}" srcOrd="1" destOrd="0" presId="urn:microsoft.com/office/officeart/2005/8/layout/matrix3"/>
    <dgm:cxn modelId="{BBD2C0E0-1486-1543-BA22-E6D02913222A}" type="presParOf" srcId="{50DFEFAB-85D8-824F-8044-025215B58E97}" destId="{D66ACF2A-D8AE-A148-A04F-D8C3800FF457}" srcOrd="2" destOrd="0" presId="urn:microsoft.com/office/officeart/2005/8/layout/matrix3"/>
    <dgm:cxn modelId="{068D656D-31C8-F047-B119-7F4153996818}" type="presParOf" srcId="{50DFEFAB-85D8-824F-8044-025215B58E97}" destId="{52454879-2190-3642-AA32-0B6F0BBFADE9}" srcOrd="3" destOrd="0" presId="urn:microsoft.com/office/officeart/2005/8/layout/matrix3"/>
    <dgm:cxn modelId="{442BCEE5-1EBF-C64F-8104-FA84B9755521}" type="presParOf" srcId="{50DFEFAB-85D8-824F-8044-025215B58E97}" destId="{5CE98124-9F30-3542-98C4-C16718F4094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2E7B-67A3-4E4C-BFA7-451C3D4A5301}">
      <dsp:nvSpPr>
        <dsp:cNvPr id="0" name=""/>
        <dsp:cNvSpPr/>
      </dsp:nvSpPr>
      <dsp:spPr>
        <a:xfrm>
          <a:off x="1016000" y="0"/>
          <a:ext cx="4064000" cy="4064000"/>
        </a:xfrm>
        <a:prstGeom prst="diamond">
          <a:avLst/>
        </a:prstGeom>
        <a:solidFill>
          <a:srgbClr val="94B6D2">
            <a:tint val="40000"/>
            <a:hueOff val="0"/>
            <a:satOff val="0"/>
            <a:lumOff val="0"/>
            <a:alphaOff val="0"/>
          </a:srgbClr>
        </a:solidFill>
        <a:ln>
          <a:noFill/>
        </a:ln>
        <a:effectLst>
          <a:outerShdw blurRad="38100" dist="300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D8AA4B1-212D-C64C-924A-27EF0017ADE8}">
      <dsp:nvSpPr>
        <dsp:cNvPr id="0" name=""/>
        <dsp:cNvSpPr/>
      </dsp:nvSpPr>
      <dsp:spPr>
        <a:xfrm>
          <a:off x="1402080" y="38608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TW" altLang="en-US" sz="2200" b="1" kern="1200" dirty="0">
              <a:solidFill>
                <a:srgbClr val="775F55"/>
              </a:solidFill>
              <a:latin typeface="宋体"/>
              <a:ea typeface="宋体"/>
              <a:cs typeface="+mn-cs"/>
            </a:rPr>
            <a:t>马克思主义自然观</a:t>
          </a:r>
          <a:endParaRPr lang="en-US" sz="2200" kern="1200" dirty="0">
            <a:solidFill>
              <a:srgbClr val="775F55"/>
            </a:solidFill>
            <a:latin typeface="Tw Cen MT"/>
            <a:ea typeface="+mn-ea"/>
            <a:cs typeface="+mn-cs"/>
          </a:endParaRPr>
        </a:p>
      </dsp:txBody>
      <dsp:txXfrm>
        <a:off x="1479451" y="463451"/>
        <a:ext cx="1430218" cy="1430218"/>
      </dsp:txXfrm>
    </dsp:sp>
    <dsp:sp modelId="{D66ACF2A-D8AE-A148-A04F-D8C3800FF457}">
      <dsp:nvSpPr>
        <dsp:cNvPr id="0" name=""/>
        <dsp:cNvSpPr/>
      </dsp:nvSpPr>
      <dsp:spPr>
        <a:xfrm>
          <a:off x="3108960" y="38608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TW" altLang="en-US" sz="2200" b="1" kern="1200" dirty="0">
              <a:solidFill>
                <a:srgbClr val="775F55"/>
              </a:solidFill>
              <a:latin typeface="宋体"/>
              <a:ea typeface="宋体"/>
              <a:cs typeface="+mn-cs"/>
            </a:rPr>
            <a:t>马克思主义科学技术观</a:t>
          </a:r>
          <a:endParaRPr lang="en-US" sz="2200" kern="1200" dirty="0">
            <a:solidFill>
              <a:srgbClr val="775F55"/>
            </a:solidFill>
            <a:latin typeface="Tw Cen MT"/>
            <a:ea typeface="+mn-ea"/>
            <a:cs typeface="+mn-cs"/>
          </a:endParaRPr>
        </a:p>
      </dsp:txBody>
      <dsp:txXfrm>
        <a:off x="3186331" y="463451"/>
        <a:ext cx="1430218" cy="1430218"/>
      </dsp:txXfrm>
    </dsp:sp>
    <dsp:sp modelId="{52454879-2190-3642-AA32-0B6F0BBFADE9}">
      <dsp:nvSpPr>
        <dsp:cNvPr id="0" name=""/>
        <dsp:cNvSpPr/>
      </dsp:nvSpPr>
      <dsp:spPr>
        <a:xfrm>
          <a:off x="1402080" y="209296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TW" altLang="en-US" sz="2200" b="1" kern="1200" dirty="0">
              <a:solidFill>
                <a:srgbClr val="775F55"/>
              </a:solidFill>
              <a:latin typeface="宋体"/>
              <a:ea typeface="宋体"/>
              <a:cs typeface="+mn-cs"/>
            </a:rPr>
            <a:t>马克思主义科学技术社会</a:t>
          </a:r>
          <a:r>
            <a:rPr lang="zh-CN" altLang="en-US" sz="2200" b="1" kern="1200" dirty="0">
              <a:solidFill>
                <a:srgbClr val="775F55"/>
              </a:solidFill>
              <a:latin typeface="宋体"/>
              <a:ea typeface="宋体"/>
              <a:cs typeface="+mn-cs"/>
            </a:rPr>
            <a:t>论</a:t>
          </a:r>
          <a:endParaRPr lang="en-US" sz="2200" kern="1200" dirty="0">
            <a:solidFill>
              <a:srgbClr val="775F55"/>
            </a:solidFill>
            <a:latin typeface="Tw Cen MT"/>
            <a:ea typeface="+mn-ea"/>
            <a:cs typeface="+mn-cs"/>
          </a:endParaRPr>
        </a:p>
      </dsp:txBody>
      <dsp:txXfrm>
        <a:off x="1479451" y="2170331"/>
        <a:ext cx="1430218" cy="1430218"/>
      </dsp:txXfrm>
    </dsp:sp>
    <dsp:sp modelId="{5CE98124-9F30-3542-98C4-C16718F40945}">
      <dsp:nvSpPr>
        <dsp:cNvPr id="0" name=""/>
        <dsp:cNvSpPr/>
      </dsp:nvSpPr>
      <dsp:spPr>
        <a:xfrm>
          <a:off x="3108960" y="2092960"/>
          <a:ext cx="1584960" cy="1584960"/>
        </a:xfrm>
        <a:prstGeom prst="roundRect">
          <a:avLst/>
        </a:prstGeom>
        <a:solidFill>
          <a:srgbClr val="94B6D2">
            <a:hueOff val="0"/>
            <a:satOff val="0"/>
            <a:lumOff val="0"/>
            <a:alphaOff val="0"/>
          </a:srgb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TW" altLang="en-US" sz="2200" b="1" kern="1200" dirty="0">
              <a:solidFill>
                <a:srgbClr val="775F55"/>
              </a:solidFill>
              <a:latin typeface="宋体"/>
              <a:ea typeface="宋体"/>
              <a:cs typeface="+mn-cs"/>
            </a:rPr>
            <a:t>马克思主义科学技术方法论</a:t>
          </a: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A357749-9597-46FB-AD7F-378985A4A4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C352A26-404E-45A1-AED6-EE9A118490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4053D0-35E7-43EB-B4CD-B0D53FC3BE8E}" type="datetimeFigureOut">
              <a:rPr lang="zh-CN" altLang="en-US" smtClean="0"/>
              <a:t>2019-09-09</a:t>
            </a:fld>
            <a:endParaRPr lang="zh-CN" altLang="en-US"/>
          </a:p>
        </p:txBody>
      </p:sp>
      <p:sp>
        <p:nvSpPr>
          <p:cNvPr id="4" name="页脚占位符 3">
            <a:extLst>
              <a:ext uri="{FF2B5EF4-FFF2-40B4-BE49-F238E27FC236}">
                <a16:creationId xmlns:a16="http://schemas.microsoft.com/office/drawing/2014/main" id="{60D788E2-F9FC-4DCF-999C-09FBF9680B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5A1B39-6EF3-43A4-81A5-62B7FC861A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7E4C7-7292-4AAB-8C6F-380467B99963}" type="slidenum">
              <a:rPr lang="zh-CN" altLang="en-US" smtClean="0"/>
              <a:t>‹#›</a:t>
            </a:fld>
            <a:endParaRPr lang="zh-CN" altLang="en-US"/>
          </a:p>
        </p:txBody>
      </p:sp>
    </p:spTree>
    <p:extLst>
      <p:ext uri="{BB962C8B-B14F-4D97-AF65-F5344CB8AC3E}">
        <p14:creationId xmlns:p14="http://schemas.microsoft.com/office/powerpoint/2010/main" val="217932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321A889-656E-489D-8F5C-6667BF02284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a:extLst>
              <a:ext uri="{FF2B5EF4-FFF2-40B4-BE49-F238E27FC236}">
                <a16:creationId xmlns:a16="http://schemas.microsoft.com/office/drawing/2014/main" id="{59C3572A-39F5-4617-83FF-E909AEFF5F7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宋体" charset="0"/>
              </a:defRPr>
            </a:lvl1pPr>
          </a:lstStyle>
          <a:p>
            <a:pPr>
              <a:defRPr/>
            </a:pPr>
            <a:fld id="{A3F6BB6C-5744-4024-A1E5-F49E0DC07D91}" type="datetimeFigureOut">
              <a:rPr lang="zh-CN" altLang="en-US"/>
              <a:pPr>
                <a:defRPr/>
              </a:pPr>
              <a:t>2019-09-09</a:t>
            </a:fld>
            <a:endParaRPr lang="zh-CN" altLang="en-US"/>
          </a:p>
        </p:txBody>
      </p:sp>
      <p:sp>
        <p:nvSpPr>
          <p:cNvPr id="4" name="幻灯片图像占位符 3">
            <a:extLst>
              <a:ext uri="{FF2B5EF4-FFF2-40B4-BE49-F238E27FC236}">
                <a16:creationId xmlns:a16="http://schemas.microsoft.com/office/drawing/2014/main" id="{0CC9E46D-1C39-4EAC-B2AB-D2E15BC90FE4}"/>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75107915-EB0E-4D4B-B06C-5772F1E95B7D}"/>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14700554-8D05-4B7F-9154-A21F82293CE1}"/>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7" name="灯片编号占位符 6">
            <a:extLst>
              <a:ext uri="{FF2B5EF4-FFF2-40B4-BE49-F238E27FC236}">
                <a16:creationId xmlns:a16="http://schemas.microsoft.com/office/drawing/2014/main" id="{4D0B74E5-B622-49EF-ADBE-E79DB62F917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615F91BC-BE2A-47E8-818D-5D9DA8C7BC1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6%97%B6%E9%97%B4%E7%B3%BB%E7%BB%9F"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baike.baidu.com/item/%E6%97%B6%E9%97%B4%E7%82%B9" TargetMode="External"/><Relationship Id="rId5" Type="http://schemas.openxmlformats.org/officeDocument/2006/relationships/hyperlink" Target="https://baike.baidu.com/item/%E6%97%B6%E9%97%B4%E8%BD%B4" TargetMode="External"/><Relationship Id="rId4" Type="http://schemas.openxmlformats.org/officeDocument/2006/relationships/hyperlink" Target="https://baike.baidu.com/item/%E8%BF%9E%E7%BB%AD%E5%87%BD%E6%95%B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822454D-3787-45C5-96DC-F065A44390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oudy Old Style" panose="02020502050305020303" pitchFamily="18" charset="0"/>
                <a:ea typeface="宋体" panose="02010600030101010101" pitchFamily="2" charset="-122"/>
              </a:defRPr>
            </a:lvl1pPr>
            <a:lvl2pPr marL="742950" indent="-285750">
              <a:defRPr>
                <a:solidFill>
                  <a:schemeClr val="tx1"/>
                </a:solidFill>
                <a:latin typeface="Goudy Old Style" panose="02020502050305020303" pitchFamily="18" charset="0"/>
                <a:ea typeface="宋体" panose="02010600030101010101" pitchFamily="2" charset="-122"/>
              </a:defRPr>
            </a:lvl2pPr>
            <a:lvl3pPr marL="1143000" indent="-228600">
              <a:defRPr>
                <a:solidFill>
                  <a:schemeClr val="tx1"/>
                </a:solidFill>
                <a:latin typeface="Goudy Old Style" panose="02020502050305020303" pitchFamily="18" charset="0"/>
                <a:ea typeface="宋体" panose="02010600030101010101" pitchFamily="2" charset="-122"/>
              </a:defRPr>
            </a:lvl3pPr>
            <a:lvl4pPr marL="1600200" indent="-228600">
              <a:defRPr>
                <a:solidFill>
                  <a:schemeClr val="tx1"/>
                </a:solidFill>
                <a:latin typeface="Goudy Old Style" panose="02020502050305020303" pitchFamily="18" charset="0"/>
                <a:ea typeface="宋体" panose="02010600030101010101" pitchFamily="2" charset="-122"/>
              </a:defRPr>
            </a:lvl4pPr>
            <a:lvl5pPr marL="2057400" indent="-228600">
              <a:defRPr>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9pPr>
          </a:lstStyle>
          <a:p>
            <a:fld id="{4522AA9B-66B0-4A88-A200-1B9366076ECB}" type="slidenum">
              <a:rPr lang="en-US" altLang="zh-CN">
                <a:latin typeface="Calibri" panose="020F0502020204030204" pitchFamily="34" charset="0"/>
              </a:rPr>
              <a:pPr/>
              <a:t>1</a:t>
            </a:fld>
            <a:endParaRPr lang="en-US" altLang="zh-CN">
              <a:latin typeface="Calibri" panose="020F0502020204030204" pitchFamily="34" charset="0"/>
            </a:endParaRPr>
          </a:p>
        </p:txBody>
      </p:sp>
      <p:sp>
        <p:nvSpPr>
          <p:cNvPr id="15363" name="Rectangle 2">
            <a:extLst>
              <a:ext uri="{FF2B5EF4-FFF2-40B4-BE49-F238E27FC236}">
                <a16:creationId xmlns:a16="http://schemas.microsoft.com/office/drawing/2014/main" id="{144A96A4-C8D0-4B49-A87B-AA3221BE3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a:extLst>
              <a:ext uri="{FF2B5EF4-FFF2-40B4-BE49-F238E27FC236}">
                <a16:creationId xmlns:a16="http://schemas.microsoft.com/office/drawing/2014/main" id="{8D4CDB3C-22D4-4E90-9882-0144F815CD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dirty="0"/>
              <a:t>1</a:t>
            </a:r>
            <a:endParaRPr kumimoji="0"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u="none" strike="noStrike" kern="1200" dirty="0">
                <a:solidFill>
                  <a:schemeClr val="tx1"/>
                </a:solidFill>
                <a:effectLst/>
                <a:latin typeface="+mn-lt"/>
                <a:ea typeface="+mn-ea"/>
                <a:cs typeface="宋体" charset="0"/>
              </a:rPr>
              <a:t>以上初等数学的解决办法，是从结果推往过程的。悖论本身的逻辑并没有错，它之所以与实际相差甚远，在于这个芝诺与我们采取了不同的</a:t>
            </a:r>
            <a:r>
              <a:rPr kumimoji="1" lang="zh-CN" altLang="en-US" sz="1200" b="0" i="0" u="none" strike="noStrike" kern="1200" dirty="0">
                <a:solidFill>
                  <a:schemeClr val="tx1"/>
                </a:solidFill>
                <a:effectLst/>
                <a:latin typeface="+mn-lt"/>
                <a:ea typeface="+mn-ea"/>
                <a:cs typeface="宋体" charset="0"/>
                <a:hlinkClick r:id="rId3"/>
              </a:rPr>
              <a:t>时间系统</a:t>
            </a:r>
            <a:r>
              <a:rPr kumimoji="1" lang="zh-CN" altLang="en-US" sz="1200" b="0" i="0" u="none" strike="noStrike" kern="1200" dirty="0">
                <a:solidFill>
                  <a:schemeClr val="tx1"/>
                </a:solidFill>
                <a:effectLst/>
                <a:latin typeface="+mn-lt"/>
                <a:ea typeface="+mn-ea"/>
                <a:cs typeface="宋体" charset="0"/>
              </a:rPr>
              <a:t>。人们习惯于将运动看做时间的</a:t>
            </a:r>
            <a:r>
              <a:rPr kumimoji="1" lang="zh-CN" altLang="en-US" sz="1200" b="0" i="0" u="none" strike="noStrike" kern="1200" dirty="0">
                <a:solidFill>
                  <a:schemeClr val="tx1"/>
                </a:solidFill>
                <a:effectLst/>
                <a:latin typeface="+mn-lt"/>
                <a:ea typeface="+mn-ea"/>
                <a:cs typeface="宋体" charset="0"/>
                <a:hlinkClick r:id="rId4"/>
              </a:rPr>
              <a:t>连续函数</a:t>
            </a:r>
            <a:r>
              <a:rPr kumimoji="1" lang="zh-CN" altLang="en-US" sz="1200" b="0" i="0" u="none" strike="noStrike" kern="1200" dirty="0">
                <a:solidFill>
                  <a:schemeClr val="tx1"/>
                </a:solidFill>
                <a:effectLst/>
                <a:latin typeface="+mn-lt"/>
                <a:ea typeface="+mn-ea"/>
                <a:cs typeface="宋体" charset="0"/>
              </a:rPr>
              <a:t>，而芝诺的解释则采取了离散的时间系统。即无论将时间间隔取得再小，整个</a:t>
            </a:r>
            <a:r>
              <a:rPr kumimoji="1" lang="zh-CN" altLang="en-US" sz="1200" b="0" i="0" u="none" strike="noStrike" kern="1200" dirty="0">
                <a:solidFill>
                  <a:schemeClr val="tx1"/>
                </a:solidFill>
                <a:effectLst/>
                <a:latin typeface="+mn-lt"/>
                <a:ea typeface="+mn-ea"/>
                <a:cs typeface="宋体" charset="0"/>
                <a:hlinkClick r:id="rId5"/>
              </a:rPr>
              <a:t>时间轴</a:t>
            </a:r>
            <a:r>
              <a:rPr kumimoji="1" lang="zh-CN" altLang="en-US" sz="1200" b="0" i="0" u="none" strike="noStrike" kern="1200" dirty="0">
                <a:solidFill>
                  <a:schemeClr val="tx1"/>
                </a:solidFill>
                <a:effectLst/>
                <a:latin typeface="+mn-lt"/>
                <a:ea typeface="+mn-ea"/>
                <a:cs typeface="宋体" charset="0"/>
              </a:rPr>
              <a:t>仍是由无限的</a:t>
            </a:r>
            <a:r>
              <a:rPr kumimoji="1" lang="zh-CN" altLang="en-US" sz="1200" b="0" i="0" u="none" strike="noStrike" kern="1200" dirty="0">
                <a:solidFill>
                  <a:schemeClr val="tx1"/>
                </a:solidFill>
                <a:effectLst/>
                <a:latin typeface="+mn-lt"/>
                <a:ea typeface="+mn-ea"/>
                <a:cs typeface="宋体" charset="0"/>
                <a:hlinkClick r:id="rId6"/>
              </a:rPr>
              <a:t>时间点</a:t>
            </a:r>
            <a:r>
              <a:rPr kumimoji="1" lang="zh-CN" altLang="en-US" sz="1200" b="0" i="0" u="none" strike="noStrike" kern="1200" dirty="0">
                <a:solidFill>
                  <a:schemeClr val="tx1"/>
                </a:solidFill>
                <a:effectLst/>
                <a:latin typeface="+mn-lt"/>
                <a:ea typeface="+mn-ea"/>
                <a:cs typeface="宋体" charset="0"/>
              </a:rPr>
              <a:t>组成的。换句话说，连续时间是离散时间将时间间隔取为无穷小的极限。</a:t>
            </a:r>
            <a:endParaRPr lang="zh-CN" altLang="en-US" dirty="0"/>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30</a:t>
            </a:fld>
            <a:endParaRPr lang="zh-CN" altLang="en-US"/>
          </a:p>
        </p:txBody>
      </p:sp>
    </p:spTree>
    <p:extLst>
      <p:ext uri="{BB962C8B-B14F-4D97-AF65-F5344CB8AC3E}">
        <p14:creationId xmlns:p14="http://schemas.microsoft.com/office/powerpoint/2010/main" val="181591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白马非马，阿凡提菜香与钱声。偷换概念，二分陷阱。</a:t>
            </a:r>
            <a:r>
              <a:rPr kumimoji="1" lang="zh-CN" altLang="en-US" sz="1200" b="0" i="0" u="none" strike="noStrike" kern="1200" dirty="0">
                <a:solidFill>
                  <a:schemeClr val="tx1"/>
                </a:solidFill>
                <a:effectLst/>
                <a:latin typeface="+mn-lt"/>
                <a:ea typeface="+mn-ea"/>
                <a:cs typeface="宋体" charset="0"/>
              </a:rPr>
              <a:t>你如果说：专制制度戕残性灵，阻碍文明进程。诡辩人士说：看问题要客观要全面，要一分为二，专制制度也有积极的一面，也不是一无是处！至少中华文明古国几千年，这可是西方人比不了的。</a:t>
            </a:r>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34</a:t>
            </a:fld>
            <a:endParaRPr lang="zh-CN" altLang="en-US"/>
          </a:p>
        </p:txBody>
      </p:sp>
    </p:spTree>
    <p:extLst>
      <p:ext uri="{BB962C8B-B14F-4D97-AF65-F5344CB8AC3E}">
        <p14:creationId xmlns:p14="http://schemas.microsoft.com/office/powerpoint/2010/main" val="177526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1" dirty="0">
                <a:latin typeface="仿宋" panose="02010609060101010101" pitchFamily="49" charset="-122"/>
                <a:ea typeface="仿宋" panose="02010609060101010101" pitchFamily="49" charset="-122"/>
              </a:rPr>
              <a:t>“自然辩证法”并非恩格斯本人定下的书名，也不是他本人在世时完成并且出版的。</a:t>
            </a:r>
            <a:endParaRPr lang="zh-CN" altLang="en-US" dirty="0"/>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36</a:t>
            </a:fld>
            <a:endParaRPr lang="zh-CN" altLang="en-US"/>
          </a:p>
        </p:txBody>
      </p:sp>
    </p:spTree>
    <p:extLst>
      <p:ext uri="{BB962C8B-B14F-4D97-AF65-F5344CB8AC3E}">
        <p14:creationId xmlns:p14="http://schemas.microsoft.com/office/powerpoint/2010/main" val="3145564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手稿怎么到爱因斯坦手中？跟爱因斯坦有什么关系？</a:t>
            </a:r>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49</a:t>
            </a:fld>
            <a:endParaRPr lang="zh-CN" altLang="en-US"/>
          </a:p>
        </p:txBody>
      </p:sp>
    </p:spTree>
    <p:extLst>
      <p:ext uri="{BB962C8B-B14F-4D97-AF65-F5344CB8AC3E}">
        <p14:creationId xmlns:p14="http://schemas.microsoft.com/office/powerpoint/2010/main" val="397921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dirty="0">
                <a:solidFill>
                  <a:schemeClr val="tx1"/>
                </a:solidFill>
                <a:effectLst/>
                <a:latin typeface="+mn-lt"/>
                <a:ea typeface="+mn-ea"/>
                <a:cs typeface="宋体" charset="0"/>
              </a:rPr>
              <a:t>1968</a:t>
            </a:r>
            <a:r>
              <a:rPr kumimoji="1" lang="zh-CN" altLang="en-US" sz="1200" b="0" i="0" u="none" strike="noStrike" kern="1200" dirty="0">
                <a:solidFill>
                  <a:schemeClr val="tx1"/>
                </a:solidFill>
                <a:effectLst/>
                <a:latin typeface="+mn-lt"/>
                <a:ea typeface="+mn-ea"/>
                <a:cs typeface="宋体" charset="0"/>
              </a:rPr>
              <a:t>年中科院印发文章题为</a:t>
            </a:r>
            <a:r>
              <a:rPr kumimoji="1" lang="en-US" altLang="zh-CN" sz="1200" b="0" i="0" u="none" strike="noStrike" kern="1200" dirty="0">
                <a:solidFill>
                  <a:schemeClr val="tx1"/>
                </a:solidFill>
                <a:effectLst/>
                <a:latin typeface="+mn-lt"/>
                <a:ea typeface="+mn-ea"/>
                <a:cs typeface="宋体" charset="0"/>
              </a:rPr>
              <a:t>《</a:t>
            </a:r>
            <a:r>
              <a:rPr kumimoji="1" lang="zh-CN" altLang="en-US" sz="1200" b="0" i="0" u="none" strike="noStrike" kern="1200" dirty="0">
                <a:solidFill>
                  <a:schemeClr val="tx1"/>
                </a:solidFill>
                <a:effectLst/>
                <a:latin typeface="+mn-lt"/>
                <a:ea typeface="+mn-ea"/>
                <a:cs typeface="宋体" charset="0"/>
              </a:rPr>
              <a:t>彻底批判自然科学理论中的资产阶级反动观点</a:t>
            </a:r>
            <a:r>
              <a:rPr kumimoji="1" lang="en-US" altLang="zh-CN" sz="1200" b="0" i="0" u="none" strike="noStrike" kern="1200" dirty="0">
                <a:solidFill>
                  <a:schemeClr val="tx1"/>
                </a:solidFill>
                <a:effectLst/>
                <a:latin typeface="+mn-lt"/>
                <a:ea typeface="+mn-ea"/>
                <a:cs typeface="宋体" charset="0"/>
              </a:rPr>
              <a:t>——</a:t>
            </a:r>
            <a:r>
              <a:rPr kumimoji="1" lang="zh-CN" altLang="en-US" sz="1200" b="0" i="0" u="none" strike="noStrike" kern="1200" dirty="0">
                <a:solidFill>
                  <a:schemeClr val="tx1"/>
                </a:solidFill>
                <a:effectLst/>
                <a:latin typeface="+mn-lt"/>
                <a:ea typeface="+mn-ea"/>
                <a:cs typeface="宋体" charset="0"/>
              </a:rPr>
              <a:t>评相对论的基础光速不变原理</a:t>
            </a:r>
            <a:r>
              <a:rPr kumimoji="1" lang="en-US" altLang="zh-CN" sz="1200" b="0" i="0" u="none" strike="noStrike" kern="1200" dirty="0">
                <a:solidFill>
                  <a:schemeClr val="tx1"/>
                </a:solidFill>
                <a:effectLst/>
                <a:latin typeface="+mn-lt"/>
                <a:ea typeface="+mn-ea"/>
                <a:cs typeface="宋体" charset="0"/>
              </a:rPr>
              <a:t>》</a:t>
            </a:r>
            <a:r>
              <a:rPr kumimoji="1" lang="zh-CN" altLang="en-US" sz="1200" b="0" i="0" u="none" strike="noStrike" kern="1200" dirty="0">
                <a:solidFill>
                  <a:schemeClr val="tx1"/>
                </a:solidFill>
                <a:effectLst/>
                <a:latin typeface="+mn-lt"/>
                <a:ea typeface="+mn-ea"/>
                <a:cs typeface="宋体" charset="0"/>
              </a:rPr>
              <a:t>。</a:t>
            </a:r>
            <a:r>
              <a:rPr kumimoji="1" lang="en-US" altLang="zh-CN" sz="1200" b="0" i="0" u="none" strike="noStrike" kern="1200" dirty="0">
                <a:solidFill>
                  <a:schemeClr val="tx1"/>
                </a:solidFill>
                <a:effectLst/>
                <a:latin typeface="+mn-lt"/>
                <a:ea typeface="+mn-ea"/>
                <a:cs typeface="宋体" charset="0"/>
              </a:rPr>
              <a:t> </a:t>
            </a:r>
            <a:r>
              <a:rPr kumimoji="1" lang="zh-CN" altLang="en-US" sz="1200" b="0" i="0" u="none" strike="noStrike" kern="1200" dirty="0">
                <a:solidFill>
                  <a:schemeClr val="tx1"/>
                </a:solidFill>
                <a:effectLst/>
                <a:latin typeface="+mn-lt"/>
                <a:ea typeface="+mn-ea"/>
                <a:cs typeface="宋体" charset="0"/>
              </a:rPr>
              <a:t>“相对论是地地道道的主观主义和诡辩论，也就是唯心主义和相对主义”；光速不变原理“深刻地反映了西方资产阶级认为资本主义社会是人类终极社会，垄断资本主义生产力不可超越，西方科学是人类科学的极限这种反动的政治观点”，“根本违反了唯物辩证法，而且也没有得到实验的直接验证”。</a:t>
            </a:r>
            <a:endParaRPr lang="zh-CN" altLang="en-US" dirty="0"/>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61</a:t>
            </a:fld>
            <a:endParaRPr lang="zh-CN" altLang="en-US"/>
          </a:p>
        </p:txBody>
      </p:sp>
    </p:spTree>
    <p:extLst>
      <p:ext uri="{BB962C8B-B14F-4D97-AF65-F5344CB8AC3E}">
        <p14:creationId xmlns:p14="http://schemas.microsoft.com/office/powerpoint/2010/main" val="356899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CA9BA39-B5E4-48D8-AD4B-6833EECB47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oudy Old Style" panose="02020502050305020303" pitchFamily="18" charset="0"/>
                <a:ea typeface="宋体" panose="02010600030101010101" pitchFamily="2" charset="-122"/>
              </a:defRPr>
            </a:lvl1pPr>
            <a:lvl2pPr marL="742950" indent="-285750">
              <a:defRPr>
                <a:solidFill>
                  <a:schemeClr val="tx1"/>
                </a:solidFill>
                <a:latin typeface="Goudy Old Style" panose="02020502050305020303" pitchFamily="18" charset="0"/>
                <a:ea typeface="宋体" panose="02010600030101010101" pitchFamily="2" charset="-122"/>
              </a:defRPr>
            </a:lvl2pPr>
            <a:lvl3pPr marL="1143000" indent="-228600">
              <a:defRPr>
                <a:solidFill>
                  <a:schemeClr val="tx1"/>
                </a:solidFill>
                <a:latin typeface="Goudy Old Style" panose="02020502050305020303" pitchFamily="18" charset="0"/>
                <a:ea typeface="宋体" panose="02010600030101010101" pitchFamily="2" charset="-122"/>
              </a:defRPr>
            </a:lvl3pPr>
            <a:lvl4pPr marL="1600200" indent="-228600">
              <a:defRPr>
                <a:solidFill>
                  <a:schemeClr val="tx1"/>
                </a:solidFill>
                <a:latin typeface="Goudy Old Style" panose="02020502050305020303" pitchFamily="18" charset="0"/>
                <a:ea typeface="宋体" panose="02010600030101010101" pitchFamily="2" charset="-122"/>
              </a:defRPr>
            </a:lvl4pPr>
            <a:lvl5pPr marL="2057400" indent="-228600">
              <a:defRPr>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9pPr>
          </a:lstStyle>
          <a:p>
            <a:fld id="{4F754189-26FC-4171-9459-8FD89F1F3AC3}" type="slidenum">
              <a:rPr lang="en-US" altLang="zh-CN">
                <a:latin typeface="Calibri" panose="020F0502020204030204" pitchFamily="34" charset="0"/>
              </a:rPr>
              <a:pPr/>
              <a:t>96</a:t>
            </a:fld>
            <a:endParaRPr lang="en-US" altLang="zh-CN">
              <a:latin typeface="Calibri" panose="020F0502020204030204" pitchFamily="34" charset="0"/>
            </a:endParaRPr>
          </a:p>
        </p:txBody>
      </p:sp>
      <p:sp>
        <p:nvSpPr>
          <p:cNvPr id="112643" name="Rectangle 2">
            <a:extLst>
              <a:ext uri="{FF2B5EF4-FFF2-40B4-BE49-F238E27FC236}">
                <a16:creationId xmlns:a16="http://schemas.microsoft.com/office/drawing/2014/main" id="{6F747E22-D1B3-4F5F-AB78-D367D6979B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4" name="Rectangle 3">
            <a:extLst>
              <a:ext uri="{FF2B5EF4-FFF2-40B4-BE49-F238E27FC236}">
                <a16:creationId xmlns:a16="http://schemas.microsoft.com/office/drawing/2014/main" id="{C70CF5D9-5F3C-4BD0-9416-E103BE0E9F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Tree>
    <p:extLst>
      <p:ext uri="{BB962C8B-B14F-4D97-AF65-F5344CB8AC3E}">
        <p14:creationId xmlns:p14="http://schemas.microsoft.com/office/powerpoint/2010/main" val="421963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dirty="0">
                <a:latin typeface="仿宋" panose="02010609060101010101" pitchFamily="49" charset="-122"/>
                <a:ea typeface="仿宋" panose="02010609060101010101" pitchFamily="49" charset="-122"/>
              </a:rPr>
              <a:t>比如什么叫做“辩证”地看待和思考问题？</a:t>
            </a:r>
            <a:endParaRPr lang="zh-CN" altLang="en-US" dirty="0"/>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4</a:t>
            </a:fld>
            <a:endParaRPr lang="zh-CN" altLang="en-US"/>
          </a:p>
        </p:txBody>
      </p:sp>
    </p:spTree>
    <p:extLst>
      <p:ext uri="{BB962C8B-B14F-4D97-AF65-F5344CB8AC3E}">
        <p14:creationId xmlns:p14="http://schemas.microsoft.com/office/powerpoint/2010/main" val="107092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5</a:t>
            </a:fld>
            <a:endParaRPr lang="zh-CN" altLang="en-US"/>
          </a:p>
        </p:txBody>
      </p:sp>
    </p:spTree>
    <p:extLst>
      <p:ext uri="{BB962C8B-B14F-4D97-AF65-F5344CB8AC3E}">
        <p14:creationId xmlns:p14="http://schemas.microsoft.com/office/powerpoint/2010/main" val="231224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2BA31604-3E7E-4087-AF72-862BAFBF07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a:extLst>
              <a:ext uri="{FF2B5EF4-FFF2-40B4-BE49-F238E27FC236}">
                <a16:creationId xmlns:a16="http://schemas.microsoft.com/office/drawing/2014/main" id="{C619B1E3-6BAC-475D-BA41-AEB1DB5AE5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dirty="0"/>
              <a:t>摩尔定律，每</a:t>
            </a:r>
            <a:r>
              <a:rPr kumimoji="0" lang="en-US" altLang="zh-CN" dirty="0"/>
              <a:t>18</a:t>
            </a:r>
            <a:r>
              <a:rPr kumimoji="0" lang="zh-CN" altLang="en-US" dirty="0"/>
              <a:t>个月</a:t>
            </a:r>
            <a:r>
              <a:rPr kumimoji="0" lang="en-US" altLang="zh-CN" dirty="0"/>
              <a:t>CPU</a:t>
            </a:r>
            <a:r>
              <a:rPr kumimoji="0" lang="zh-CN" altLang="en-US" dirty="0"/>
              <a:t>性能提升一倍。通过提升相同面积内的晶体管数目</a:t>
            </a:r>
            <a:r>
              <a:rPr kumimoji="0" lang="en-US" altLang="zh-CN" dirty="0"/>
              <a:t>,</a:t>
            </a:r>
            <a:r>
              <a:rPr kumimoji="0" lang="zh-CN" altLang="en-US" dirty="0"/>
              <a:t>来达到提升性能的目的。</a:t>
            </a:r>
            <a:endParaRPr kumimoji="0" lang="en-US" altLang="zh-CN" dirty="0"/>
          </a:p>
          <a:p>
            <a:r>
              <a:rPr kumimoji="0" lang="zh-CN" altLang="en-US" dirty="0"/>
              <a:t>马斯克刚刚宣布实现人脑与计算机高效接口的方法。</a:t>
            </a:r>
          </a:p>
        </p:txBody>
      </p:sp>
      <p:sp>
        <p:nvSpPr>
          <p:cNvPr id="96260" name="灯片编号占位符 3">
            <a:extLst>
              <a:ext uri="{FF2B5EF4-FFF2-40B4-BE49-F238E27FC236}">
                <a16:creationId xmlns:a16="http://schemas.microsoft.com/office/drawing/2014/main" id="{A815E595-28BB-42FE-8BC5-62049231E6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oudy Old Style" panose="02020502050305020303" pitchFamily="18" charset="0"/>
                <a:ea typeface="宋体" panose="02010600030101010101" pitchFamily="2" charset="-122"/>
              </a:defRPr>
            </a:lvl1pPr>
            <a:lvl2pPr marL="742950" indent="-285750">
              <a:defRPr>
                <a:solidFill>
                  <a:schemeClr val="tx1"/>
                </a:solidFill>
                <a:latin typeface="Goudy Old Style" panose="02020502050305020303" pitchFamily="18" charset="0"/>
                <a:ea typeface="宋体" panose="02010600030101010101" pitchFamily="2" charset="-122"/>
              </a:defRPr>
            </a:lvl2pPr>
            <a:lvl3pPr marL="1143000" indent="-228600">
              <a:defRPr>
                <a:solidFill>
                  <a:schemeClr val="tx1"/>
                </a:solidFill>
                <a:latin typeface="Goudy Old Style" panose="02020502050305020303" pitchFamily="18" charset="0"/>
                <a:ea typeface="宋体" panose="02010600030101010101" pitchFamily="2" charset="-122"/>
              </a:defRPr>
            </a:lvl3pPr>
            <a:lvl4pPr marL="1600200" indent="-228600">
              <a:defRPr>
                <a:solidFill>
                  <a:schemeClr val="tx1"/>
                </a:solidFill>
                <a:latin typeface="Goudy Old Style" panose="02020502050305020303" pitchFamily="18" charset="0"/>
                <a:ea typeface="宋体" panose="02010600030101010101" pitchFamily="2" charset="-122"/>
              </a:defRPr>
            </a:lvl4pPr>
            <a:lvl5pPr marL="2057400" indent="-228600">
              <a:defRPr>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9pPr>
          </a:lstStyle>
          <a:p>
            <a:fld id="{50824960-4706-4959-94E1-934D48506533}" type="slidenum">
              <a:rPr lang="zh-CN" altLang="en-US">
                <a:latin typeface="Calibri" panose="020F0502020204030204" pitchFamily="34" charset="0"/>
              </a:rPr>
              <a:pPr/>
              <a:t>7</a:t>
            </a:fld>
            <a:endParaRPr lang="zh-CN" altLang="en-US">
              <a:latin typeface="Calibri" panose="020F0502020204030204" pitchFamily="34" charset="0"/>
            </a:endParaRPr>
          </a:p>
        </p:txBody>
      </p:sp>
    </p:spTree>
    <p:extLst>
      <p:ext uri="{BB962C8B-B14F-4D97-AF65-F5344CB8AC3E}">
        <p14:creationId xmlns:p14="http://schemas.microsoft.com/office/powerpoint/2010/main" val="2725530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dirty="0">
                <a:latin typeface="仿宋" panose="02010609060101010101" pitchFamily="49" charset="-122"/>
                <a:ea typeface="仿宋" panose="02010609060101010101" pitchFamily="49" charset="-122"/>
              </a:rPr>
              <a:t>&lt;</a:t>
            </a:r>
            <a:r>
              <a:rPr lang="zh-CN" altLang="en-US" sz="1200" dirty="0">
                <a:latin typeface="仿宋" panose="02010609060101010101" pitchFamily="49" charset="-122"/>
                <a:ea typeface="仿宋" panose="02010609060101010101" pitchFamily="49" charset="-122"/>
              </a:rPr>
              <a:t>工业化社会及其前途</a:t>
            </a:r>
            <a:r>
              <a:rPr kumimoji="0" lang="en-US" altLang="zh-CN" sz="1200" dirty="0">
                <a:latin typeface="仿宋" panose="02010609060101010101" pitchFamily="49" charset="-122"/>
                <a:ea typeface="仿宋" panose="02010609060101010101" pitchFamily="49" charset="-122"/>
              </a:rPr>
              <a:t>&gt;</a:t>
            </a:r>
            <a:r>
              <a:rPr kumimoji="0" lang="zh-CN" altLang="en-US" sz="1200" dirty="0">
                <a:latin typeface="仿宋" panose="02010609060101010101" pitchFamily="49" charset="-122"/>
                <a:ea typeface="仿宋" panose="02010609060101010101" pitchFamily="49" charset="-122"/>
              </a:rPr>
              <a:t>：</a:t>
            </a:r>
            <a:r>
              <a:rPr lang="zh-CN" altLang="en-US" dirty="0"/>
              <a:t>工业化虽然大大增加了我们的生活乐趣，但也打破了社会均衡，使生命不再充实，使人类尊严受到折辱，造成了广泛的心理创伤（在第三世界则造成广泛的肉体痛苦），并给自然界带来严重灾难。</a:t>
            </a:r>
            <a:r>
              <a:rPr lang="en-US" altLang="zh-CN" dirty="0"/>
              <a:t>……</a:t>
            </a:r>
            <a:r>
              <a:rPr lang="zh-CN" altLang="en-US" dirty="0"/>
              <a:t>现代社会把整个人类纳入了一个力量角逐的过程，这个过程包括确立目标、努力实践和实现目标等要素。它造成了人们为金钱、地位、名誉、实力和权力而竞争的局面。</a:t>
            </a:r>
          </a:p>
          <a:p>
            <a:r>
              <a:rPr lang="zh-CN" altLang="en-US" dirty="0"/>
              <a:t>科学家基本都是这样，除了极个别的情况，他们的动机既不是出于好奇，也不是出于造福于人类的愿望，而是出于对力量进程的实践： 确立一个目标（有待解决的科技难题），付出努力（研制过程），然后是实现目标（解决难题）。这种力量角逐给他们带来了包括金钱、荣誉、地位和权力在内的巨大报偿，这可能为他们的工作提供了相当大的驱动力。</a:t>
            </a:r>
          </a:p>
          <a:p>
            <a:r>
              <a:rPr lang="zh-CN" altLang="en-US" dirty="0"/>
              <a:t>在这种残酷竞争中，科技盲目发展，社会迅速变迁，传统的家庭社会形式以及价值系统陷于瓦解，环境和人口问题日趋恶化，个人因为严重地依赖机器和社会而失去自由和自主性，除了在力量角逐中获得成功的少数精英之外，更多的人因为无法实现自己的目标染上了无聊、道德沦丧、自悲、顺从心理、失败主义、焦虑、负罪感、挫折感、虐待妻子子女、贪图享乐、吸毒、异常性行为及睡眠和肠胃功能紊乱等症状。</a:t>
            </a:r>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11</a:t>
            </a:fld>
            <a:endParaRPr lang="zh-CN" altLang="en-US"/>
          </a:p>
        </p:txBody>
      </p:sp>
    </p:spTree>
    <p:extLst>
      <p:ext uri="{BB962C8B-B14F-4D97-AF65-F5344CB8AC3E}">
        <p14:creationId xmlns:p14="http://schemas.microsoft.com/office/powerpoint/2010/main" val="23309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7D21B03-77A0-4FD5-B076-37F4BC0CB2C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oudy Old Style" panose="02020502050305020303" pitchFamily="18" charset="0"/>
                <a:ea typeface="宋体" panose="02010600030101010101" pitchFamily="2" charset="-122"/>
              </a:defRPr>
            </a:lvl1pPr>
            <a:lvl2pPr marL="742950" indent="-285750">
              <a:defRPr>
                <a:solidFill>
                  <a:schemeClr val="tx1"/>
                </a:solidFill>
                <a:latin typeface="Goudy Old Style" panose="02020502050305020303" pitchFamily="18" charset="0"/>
                <a:ea typeface="宋体" panose="02010600030101010101" pitchFamily="2" charset="-122"/>
              </a:defRPr>
            </a:lvl2pPr>
            <a:lvl3pPr marL="1143000" indent="-228600">
              <a:defRPr>
                <a:solidFill>
                  <a:schemeClr val="tx1"/>
                </a:solidFill>
                <a:latin typeface="Goudy Old Style" panose="02020502050305020303" pitchFamily="18" charset="0"/>
                <a:ea typeface="宋体" panose="02010600030101010101" pitchFamily="2" charset="-122"/>
              </a:defRPr>
            </a:lvl3pPr>
            <a:lvl4pPr marL="1600200" indent="-228600">
              <a:defRPr>
                <a:solidFill>
                  <a:schemeClr val="tx1"/>
                </a:solidFill>
                <a:latin typeface="Goudy Old Style" panose="02020502050305020303" pitchFamily="18" charset="0"/>
                <a:ea typeface="宋体" panose="02010600030101010101" pitchFamily="2" charset="-122"/>
              </a:defRPr>
            </a:lvl4pPr>
            <a:lvl5pPr marL="2057400" indent="-228600">
              <a:defRPr>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9pPr>
          </a:lstStyle>
          <a:p>
            <a:fld id="{B94CC71B-B119-4764-9F3F-A32F7737B378}" type="slidenum">
              <a:rPr lang="en-US" altLang="zh-CN">
                <a:latin typeface="Calibri" panose="020F0502020204030204" pitchFamily="34" charset="0"/>
              </a:rPr>
              <a:pPr/>
              <a:t>17</a:t>
            </a:fld>
            <a:endParaRPr lang="en-US" altLang="zh-CN">
              <a:latin typeface="Calibri" panose="020F0502020204030204" pitchFamily="34" charset="0"/>
            </a:endParaRPr>
          </a:p>
        </p:txBody>
      </p:sp>
      <p:sp>
        <p:nvSpPr>
          <p:cNvPr id="108547" name="Rectangle 2">
            <a:extLst>
              <a:ext uri="{FF2B5EF4-FFF2-40B4-BE49-F238E27FC236}">
                <a16:creationId xmlns:a16="http://schemas.microsoft.com/office/drawing/2014/main" id="{D4756B9C-614B-4E45-853E-98A56D69530D}"/>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8548" name="Rectangle 3">
            <a:extLst>
              <a:ext uri="{FF2B5EF4-FFF2-40B4-BE49-F238E27FC236}">
                <a16:creationId xmlns:a16="http://schemas.microsoft.com/office/drawing/2014/main" id="{97DEC045-0AE3-4434-8A62-F1EDC5AC1CAD}"/>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a:lstStyle/>
          <a:p>
            <a:pPr eaLnBrk="1" hangingPunct="1">
              <a:spcBef>
                <a:spcPct val="0"/>
              </a:spcBef>
            </a:pPr>
            <a:endParaRPr kumimoji="0" lang="zh-CN" altLang="en-US"/>
          </a:p>
        </p:txBody>
      </p:sp>
    </p:spTree>
    <p:extLst>
      <p:ext uri="{BB962C8B-B14F-4D97-AF65-F5344CB8AC3E}">
        <p14:creationId xmlns:p14="http://schemas.microsoft.com/office/powerpoint/2010/main" val="162725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7C061C5F-17BF-4604-AFCE-84FB75354A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oudy Old Style" panose="02020502050305020303" pitchFamily="18" charset="0"/>
                <a:ea typeface="宋体" panose="02010600030101010101" pitchFamily="2" charset="-122"/>
              </a:defRPr>
            </a:lvl1pPr>
            <a:lvl2pPr marL="742950" indent="-285750">
              <a:defRPr>
                <a:solidFill>
                  <a:schemeClr val="tx1"/>
                </a:solidFill>
                <a:latin typeface="Goudy Old Style" panose="02020502050305020303" pitchFamily="18" charset="0"/>
                <a:ea typeface="宋体" panose="02010600030101010101" pitchFamily="2" charset="-122"/>
              </a:defRPr>
            </a:lvl2pPr>
            <a:lvl3pPr marL="1143000" indent="-228600">
              <a:defRPr>
                <a:solidFill>
                  <a:schemeClr val="tx1"/>
                </a:solidFill>
                <a:latin typeface="Goudy Old Style" panose="02020502050305020303" pitchFamily="18" charset="0"/>
                <a:ea typeface="宋体" panose="02010600030101010101" pitchFamily="2" charset="-122"/>
              </a:defRPr>
            </a:lvl3pPr>
            <a:lvl4pPr marL="1600200" indent="-228600">
              <a:defRPr>
                <a:solidFill>
                  <a:schemeClr val="tx1"/>
                </a:solidFill>
                <a:latin typeface="Goudy Old Style" panose="02020502050305020303" pitchFamily="18" charset="0"/>
                <a:ea typeface="宋体" panose="02010600030101010101" pitchFamily="2" charset="-122"/>
              </a:defRPr>
            </a:lvl4pPr>
            <a:lvl5pPr marL="2057400" indent="-228600">
              <a:defRPr>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9pPr>
          </a:lstStyle>
          <a:p>
            <a:fld id="{2386D016-74A1-4AB1-ADA5-9C983D5B3E71}" type="slidenum">
              <a:rPr lang="en-US" altLang="zh-CN">
                <a:latin typeface="Calibri" panose="020F0502020204030204" pitchFamily="34" charset="0"/>
              </a:rPr>
              <a:pPr/>
              <a:t>18</a:t>
            </a:fld>
            <a:endParaRPr lang="en-US" altLang="zh-CN">
              <a:latin typeface="Calibri" panose="020F0502020204030204" pitchFamily="34" charset="0"/>
            </a:endParaRPr>
          </a:p>
        </p:txBody>
      </p:sp>
      <p:sp>
        <p:nvSpPr>
          <p:cNvPr id="110595" name="Rectangle 2">
            <a:extLst>
              <a:ext uri="{FF2B5EF4-FFF2-40B4-BE49-F238E27FC236}">
                <a16:creationId xmlns:a16="http://schemas.microsoft.com/office/drawing/2014/main" id="{86A42666-FF15-43A7-B6D6-34E2AAAC1C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a:extLst>
              <a:ext uri="{FF2B5EF4-FFF2-40B4-BE49-F238E27FC236}">
                <a16:creationId xmlns:a16="http://schemas.microsoft.com/office/drawing/2014/main" id="{7F468670-F4EE-4733-B366-DCE5B7CB9D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Tree>
    <p:extLst>
      <p:ext uri="{BB962C8B-B14F-4D97-AF65-F5344CB8AC3E}">
        <p14:creationId xmlns:p14="http://schemas.microsoft.com/office/powerpoint/2010/main" val="2655524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黑格尔：</a:t>
            </a:r>
            <a:r>
              <a:rPr kumimoji="1" lang="zh-CN" altLang="en-US" sz="1200" b="0" i="0" kern="1200" dirty="0">
                <a:solidFill>
                  <a:schemeClr val="tx1"/>
                </a:solidFill>
                <a:effectLst/>
                <a:latin typeface="+mn-lt"/>
                <a:ea typeface="+mn-ea"/>
                <a:cs typeface="宋体" charset="0"/>
              </a:rPr>
              <a:t>但我要特别呼吁青年的精神，因为青春是生命中最美好的一段时间，尚没有受到迫切需要的狭隘目的系统的束缚，而且还有从事于无关自己利益的科学工作的自由。──同样年轻人也还没有受过虚妄性的否定精神，和一种仅只是批判劳作的无内容的哲学的沾染。一个有健全心情的青年还有勇气去追求真理。</a:t>
            </a:r>
            <a:endParaRPr lang="zh-CN" altLang="en-US" dirty="0"/>
          </a:p>
        </p:txBody>
      </p:sp>
      <p:sp>
        <p:nvSpPr>
          <p:cNvPr id="4" name="灯片编号占位符 3"/>
          <p:cNvSpPr>
            <a:spLocks noGrp="1"/>
          </p:cNvSpPr>
          <p:nvPr>
            <p:ph type="sldNum" sz="quarter" idx="5"/>
          </p:nvPr>
        </p:nvSpPr>
        <p:spPr/>
        <p:txBody>
          <a:bodyPr/>
          <a:lstStyle/>
          <a:p>
            <a:pPr>
              <a:defRPr/>
            </a:pPr>
            <a:fld id="{615F91BC-BE2A-47E8-818D-5D9DA8C7BC18}" type="slidenum">
              <a:rPr lang="zh-CN" altLang="en-US" smtClean="0"/>
              <a:pPr>
                <a:defRPr/>
              </a:pPr>
              <a:t>20</a:t>
            </a:fld>
            <a:endParaRPr lang="zh-CN" altLang="en-US"/>
          </a:p>
        </p:txBody>
      </p:sp>
    </p:spTree>
    <p:extLst>
      <p:ext uri="{BB962C8B-B14F-4D97-AF65-F5344CB8AC3E}">
        <p14:creationId xmlns:p14="http://schemas.microsoft.com/office/powerpoint/2010/main" val="182730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7C061C5F-17BF-4604-AFCE-84FB75354A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oudy Old Style" panose="02020502050305020303" pitchFamily="18" charset="0"/>
                <a:ea typeface="宋体" panose="02010600030101010101" pitchFamily="2" charset="-122"/>
              </a:defRPr>
            </a:lvl1pPr>
            <a:lvl2pPr marL="742950" indent="-285750">
              <a:defRPr>
                <a:solidFill>
                  <a:schemeClr val="tx1"/>
                </a:solidFill>
                <a:latin typeface="Goudy Old Style" panose="02020502050305020303" pitchFamily="18" charset="0"/>
                <a:ea typeface="宋体" panose="02010600030101010101" pitchFamily="2" charset="-122"/>
              </a:defRPr>
            </a:lvl2pPr>
            <a:lvl3pPr marL="1143000" indent="-228600">
              <a:defRPr>
                <a:solidFill>
                  <a:schemeClr val="tx1"/>
                </a:solidFill>
                <a:latin typeface="Goudy Old Style" panose="02020502050305020303" pitchFamily="18" charset="0"/>
                <a:ea typeface="宋体" panose="02010600030101010101" pitchFamily="2" charset="-122"/>
              </a:defRPr>
            </a:lvl3pPr>
            <a:lvl4pPr marL="1600200" indent="-228600">
              <a:defRPr>
                <a:solidFill>
                  <a:schemeClr val="tx1"/>
                </a:solidFill>
                <a:latin typeface="Goudy Old Style" panose="02020502050305020303" pitchFamily="18" charset="0"/>
                <a:ea typeface="宋体" panose="02010600030101010101" pitchFamily="2" charset="-122"/>
              </a:defRPr>
            </a:lvl4pPr>
            <a:lvl5pPr marL="2057400" indent="-228600">
              <a:defRPr>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oudy Old Style" panose="02020502050305020303" pitchFamily="18" charset="0"/>
                <a:ea typeface="宋体" panose="02010600030101010101" pitchFamily="2" charset="-122"/>
              </a:defRPr>
            </a:lvl9pPr>
          </a:lstStyle>
          <a:p>
            <a:fld id="{2386D016-74A1-4AB1-ADA5-9C983D5B3E71}" type="slidenum">
              <a:rPr lang="en-US" altLang="zh-CN">
                <a:latin typeface="Calibri" panose="020F0502020204030204" pitchFamily="34" charset="0"/>
              </a:rPr>
              <a:pPr/>
              <a:t>21</a:t>
            </a:fld>
            <a:endParaRPr lang="en-US" altLang="zh-CN">
              <a:latin typeface="Calibri" panose="020F0502020204030204" pitchFamily="34" charset="0"/>
            </a:endParaRPr>
          </a:p>
        </p:txBody>
      </p:sp>
      <p:sp>
        <p:nvSpPr>
          <p:cNvPr id="110595" name="Rectangle 2">
            <a:extLst>
              <a:ext uri="{FF2B5EF4-FFF2-40B4-BE49-F238E27FC236}">
                <a16:creationId xmlns:a16="http://schemas.microsoft.com/office/drawing/2014/main" id="{86A42666-FF15-43A7-B6D6-34E2AAAC1C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a:extLst>
              <a:ext uri="{FF2B5EF4-FFF2-40B4-BE49-F238E27FC236}">
                <a16:creationId xmlns:a16="http://schemas.microsoft.com/office/drawing/2014/main" id="{7F468670-F4EE-4733-B366-DCE5B7CB9D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Tree>
    <p:extLst>
      <p:ext uri="{BB962C8B-B14F-4D97-AF65-F5344CB8AC3E}">
        <p14:creationId xmlns:p14="http://schemas.microsoft.com/office/powerpoint/2010/main" val="112393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214422"/>
            <a:ext cx="7772400" cy="1470025"/>
          </a:xfrm>
        </p:spPr>
        <p:txBody>
          <a:bodyPr/>
          <a:lstStyle>
            <a:lvl1pPr algn="ctr">
              <a:defRPr sz="4800">
                <a:solidFill>
                  <a:schemeClr val="accent5">
                    <a:lumMod val="75000"/>
                  </a:schemeClr>
                </a:solidFill>
              </a:defRPr>
            </a:lvl1pPr>
          </a:lstStyle>
          <a:p>
            <a:r>
              <a:rPr lang="zh-CN" altLang="en-US"/>
              <a:t>单击此处编辑母版标题样式</a:t>
            </a:r>
            <a:endParaRPr lang="en-US"/>
          </a:p>
        </p:txBody>
      </p:sp>
      <p:sp>
        <p:nvSpPr>
          <p:cNvPr id="3" name="副标题 2"/>
          <p:cNvSpPr>
            <a:spLocks noGrp="1"/>
          </p:cNvSpPr>
          <p:nvPr>
            <p:ph type="subTitle" idx="1"/>
          </p:nvPr>
        </p:nvSpPr>
        <p:spPr>
          <a:xfrm>
            <a:off x="1521733" y="2759581"/>
            <a:ext cx="6100534" cy="1740989"/>
          </a:xfrm>
        </p:spPr>
        <p:txBody>
          <a:bodyPr/>
          <a:lstStyle>
            <a:lvl1pPr marL="0" indent="0" algn="ctr">
              <a:buNone/>
              <a:defRPr lang="zh-CN" altLang="en-US" dirty="0">
                <a:solidFill>
                  <a:schemeClr val="accent5">
                    <a:lumMod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5" name="日期占位符 3">
            <a:extLst>
              <a:ext uri="{FF2B5EF4-FFF2-40B4-BE49-F238E27FC236}">
                <a16:creationId xmlns:a16="http://schemas.microsoft.com/office/drawing/2014/main" id="{9AE497ED-2584-4A25-A005-5A9631B0315B}"/>
              </a:ext>
            </a:extLst>
          </p:cNvPr>
          <p:cNvSpPr>
            <a:spLocks noGrp="1"/>
          </p:cNvSpPr>
          <p:nvPr>
            <p:ph type="dt" sz="half" idx="10"/>
          </p:nvPr>
        </p:nvSpPr>
        <p:spPr/>
        <p:txBody>
          <a:bodyPr/>
          <a:lstStyle>
            <a:lvl1pPr>
              <a:defRPr>
                <a:solidFill>
                  <a:schemeClr val="accent5">
                    <a:lumMod val="75000"/>
                  </a:schemeClr>
                </a:solidFill>
              </a:defRPr>
            </a:lvl1pPr>
          </a:lstStyle>
          <a:p>
            <a:pPr>
              <a:defRPr/>
            </a:pPr>
            <a:fld id="{B374CCD5-4656-4543-ABC6-9BF501F17E89}" type="datetimeFigureOut">
              <a:rPr lang="zh-CN" altLang="en-US" smtClean="0"/>
              <a:pPr>
                <a:defRPr/>
              </a:pPr>
              <a:t>2019-09-09</a:t>
            </a:fld>
            <a:endParaRPr lang="zh-CN" altLang="en-US"/>
          </a:p>
        </p:txBody>
      </p:sp>
      <p:sp>
        <p:nvSpPr>
          <p:cNvPr id="6" name="页脚占位符 4">
            <a:extLst>
              <a:ext uri="{FF2B5EF4-FFF2-40B4-BE49-F238E27FC236}">
                <a16:creationId xmlns:a16="http://schemas.microsoft.com/office/drawing/2014/main" id="{EE2C4024-C57B-4525-A461-A2D823356DCE}"/>
              </a:ext>
            </a:extLst>
          </p:cNvPr>
          <p:cNvSpPr>
            <a:spLocks noGrp="1"/>
          </p:cNvSpPr>
          <p:nvPr>
            <p:ph type="ftr" sz="quarter" idx="11"/>
          </p:nvPr>
        </p:nvSpPr>
        <p:spPr/>
        <p:txBody>
          <a:bodyPr/>
          <a:lstStyle>
            <a:lvl1pPr>
              <a:defRPr>
                <a:solidFill>
                  <a:schemeClr val="accent5">
                    <a:lumMod val="75000"/>
                  </a:schemeClr>
                </a:solidFill>
              </a:defRPr>
            </a:lvl1pPr>
          </a:lstStyle>
          <a:p>
            <a:pPr>
              <a:defRPr/>
            </a:pPr>
            <a:endParaRPr lang="zh-CN" altLang="en-US"/>
          </a:p>
        </p:txBody>
      </p:sp>
      <p:sp>
        <p:nvSpPr>
          <p:cNvPr id="7" name="灯片编号占位符 5">
            <a:extLst>
              <a:ext uri="{FF2B5EF4-FFF2-40B4-BE49-F238E27FC236}">
                <a16:creationId xmlns:a16="http://schemas.microsoft.com/office/drawing/2014/main" id="{84A7A79D-DCBD-4562-932F-C39A3555F270}"/>
              </a:ext>
            </a:extLst>
          </p:cNvPr>
          <p:cNvSpPr>
            <a:spLocks noGrp="1"/>
          </p:cNvSpPr>
          <p:nvPr>
            <p:ph type="sldNum" sz="quarter" idx="12"/>
          </p:nvPr>
        </p:nvSpPr>
        <p:spPr/>
        <p:txBody>
          <a:bodyPr/>
          <a:lstStyle>
            <a:lvl1pPr>
              <a:defRPr smtClean="0">
                <a:solidFill>
                  <a:schemeClr val="accent5">
                    <a:lumMod val="75000"/>
                  </a:schemeClr>
                </a:solidFill>
              </a:defRPr>
            </a:lvl1pPr>
          </a:lstStyle>
          <a:p>
            <a:pPr>
              <a:defRPr/>
            </a:pPr>
            <a:fld id="{C230D51C-A08D-4820-AF92-19FD5432047D}" type="slidenum">
              <a:rPr lang="zh-CN" altLang="en-US" smtClean="0"/>
              <a:pPr>
                <a:defRPr/>
              </a:pPr>
              <a:t>‹#›</a:t>
            </a:fld>
            <a:endParaRPr lang="zh-CN" altLang="en-US"/>
          </a:p>
        </p:txBody>
      </p:sp>
    </p:spTree>
    <p:extLst>
      <p:ext uri="{BB962C8B-B14F-4D97-AF65-F5344CB8AC3E}">
        <p14:creationId xmlns:p14="http://schemas.microsoft.com/office/powerpoint/2010/main" val="2562737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solidFill>
                  <a:schemeClr val="accent5">
                    <a:lumMod val="75000"/>
                  </a:schemeClr>
                </a:solidFill>
              </a:defRPr>
            </a:lvl1pPr>
          </a:lstStyle>
          <a:p>
            <a:r>
              <a:rPr lang="zh-CN" altLang="en-US"/>
              <a:t>单击此处编辑母版标题样式</a:t>
            </a:r>
            <a:endParaRPr lang="en-US"/>
          </a:p>
        </p:txBody>
      </p:sp>
      <p:sp>
        <p:nvSpPr>
          <p:cNvPr id="3" name="内容占位符 2"/>
          <p:cNvSpPr>
            <a:spLocks noGrp="1"/>
          </p:cNvSpPr>
          <p:nvPr>
            <p:ph idx="1"/>
          </p:nvPr>
        </p:nvSpPr>
        <p:spPr/>
        <p:txBody>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3">
            <a:extLst>
              <a:ext uri="{FF2B5EF4-FFF2-40B4-BE49-F238E27FC236}">
                <a16:creationId xmlns:a16="http://schemas.microsoft.com/office/drawing/2014/main" id="{91FA9E4F-3A8D-411E-BF1F-B654009FBCA7}"/>
              </a:ext>
            </a:extLst>
          </p:cNvPr>
          <p:cNvSpPr>
            <a:spLocks noGrp="1"/>
          </p:cNvSpPr>
          <p:nvPr>
            <p:ph type="dt" sz="half" idx="10"/>
          </p:nvPr>
        </p:nvSpPr>
        <p:spPr/>
        <p:txBody>
          <a:bodyPr/>
          <a:lstStyle>
            <a:lvl1pPr>
              <a:defRPr>
                <a:solidFill>
                  <a:schemeClr val="accent5">
                    <a:lumMod val="75000"/>
                  </a:schemeClr>
                </a:solidFill>
              </a:defRPr>
            </a:lvl1pPr>
          </a:lstStyle>
          <a:p>
            <a:pPr>
              <a:defRPr/>
            </a:pPr>
            <a:fld id="{2A696B70-9B18-470D-A032-F6C988592D0E}" type="datetimeFigureOut">
              <a:rPr lang="zh-CN" altLang="en-US" smtClean="0"/>
              <a:pPr>
                <a:defRPr/>
              </a:pPr>
              <a:t>2019-09-09</a:t>
            </a:fld>
            <a:endParaRPr lang="zh-CN" altLang="en-US"/>
          </a:p>
        </p:txBody>
      </p:sp>
      <p:sp>
        <p:nvSpPr>
          <p:cNvPr id="7" name="页脚占位符 4">
            <a:extLst>
              <a:ext uri="{FF2B5EF4-FFF2-40B4-BE49-F238E27FC236}">
                <a16:creationId xmlns:a16="http://schemas.microsoft.com/office/drawing/2014/main" id="{857E34AB-FA07-4989-8461-CDEBB06915C2}"/>
              </a:ext>
            </a:extLst>
          </p:cNvPr>
          <p:cNvSpPr>
            <a:spLocks noGrp="1"/>
          </p:cNvSpPr>
          <p:nvPr>
            <p:ph type="ftr" sz="quarter" idx="11"/>
          </p:nvPr>
        </p:nvSpPr>
        <p:spPr/>
        <p:txBody>
          <a:bodyPr/>
          <a:lstStyle>
            <a:lvl1pPr>
              <a:defRPr>
                <a:solidFill>
                  <a:schemeClr val="accent5">
                    <a:lumMod val="75000"/>
                  </a:schemeClr>
                </a:solidFill>
              </a:defRPr>
            </a:lvl1pPr>
          </a:lstStyle>
          <a:p>
            <a:pPr>
              <a:defRPr/>
            </a:pPr>
            <a:endParaRPr lang="zh-CN" altLang="en-US"/>
          </a:p>
        </p:txBody>
      </p:sp>
      <p:sp>
        <p:nvSpPr>
          <p:cNvPr id="8" name="灯片编号占位符 5">
            <a:extLst>
              <a:ext uri="{FF2B5EF4-FFF2-40B4-BE49-F238E27FC236}">
                <a16:creationId xmlns:a16="http://schemas.microsoft.com/office/drawing/2014/main" id="{EABE5762-334F-4BCC-8852-165109E2797A}"/>
              </a:ext>
            </a:extLst>
          </p:cNvPr>
          <p:cNvSpPr>
            <a:spLocks noGrp="1"/>
          </p:cNvSpPr>
          <p:nvPr>
            <p:ph type="sldNum" sz="quarter" idx="12"/>
          </p:nvPr>
        </p:nvSpPr>
        <p:spPr/>
        <p:txBody>
          <a:bodyPr/>
          <a:lstStyle>
            <a:lvl1pPr>
              <a:defRPr smtClean="0">
                <a:solidFill>
                  <a:schemeClr val="accent5">
                    <a:lumMod val="75000"/>
                  </a:schemeClr>
                </a:solidFill>
              </a:defRPr>
            </a:lvl1pPr>
          </a:lstStyle>
          <a:p>
            <a:pPr>
              <a:defRPr/>
            </a:pPr>
            <a:fld id="{FEFF31D5-6FAB-412E-AE3B-A0FC14A7A58D}" type="slidenum">
              <a:rPr lang="zh-CN" altLang="en-US" smtClean="0"/>
              <a:pPr>
                <a:defRPr/>
              </a:pPr>
              <a:t>‹#›</a:t>
            </a:fld>
            <a:endParaRPr lang="zh-CN" altLang="en-US"/>
          </a:p>
        </p:txBody>
      </p:sp>
    </p:spTree>
    <p:extLst>
      <p:ext uri="{BB962C8B-B14F-4D97-AF65-F5344CB8AC3E}">
        <p14:creationId xmlns:p14="http://schemas.microsoft.com/office/powerpoint/2010/main" val="313014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5">
                    <a:lumMod val="75000"/>
                  </a:schemeClr>
                </a:solidFill>
              </a:defRPr>
            </a:lvl1pPr>
          </a:lstStyle>
          <a:p>
            <a:r>
              <a:rPr lang="zh-CN" altLang="en-US"/>
              <a:t>单击此处编辑母版标题样式</a:t>
            </a:r>
            <a:endParaRPr lang="en-US"/>
          </a:p>
        </p:txBody>
      </p:sp>
      <p:sp>
        <p:nvSpPr>
          <p:cNvPr id="5" name="日期占位符 2">
            <a:extLst>
              <a:ext uri="{FF2B5EF4-FFF2-40B4-BE49-F238E27FC236}">
                <a16:creationId xmlns:a16="http://schemas.microsoft.com/office/drawing/2014/main" id="{413BCF83-F64D-474A-92BE-6EC0DBDF4EF3}"/>
              </a:ext>
            </a:extLst>
          </p:cNvPr>
          <p:cNvSpPr>
            <a:spLocks noGrp="1"/>
          </p:cNvSpPr>
          <p:nvPr>
            <p:ph type="dt" sz="half" idx="10"/>
          </p:nvPr>
        </p:nvSpPr>
        <p:spPr/>
        <p:txBody>
          <a:bodyPr/>
          <a:lstStyle>
            <a:lvl1pPr>
              <a:defRPr>
                <a:solidFill>
                  <a:schemeClr val="accent5">
                    <a:lumMod val="75000"/>
                  </a:schemeClr>
                </a:solidFill>
              </a:defRPr>
            </a:lvl1pPr>
          </a:lstStyle>
          <a:p>
            <a:pPr>
              <a:defRPr/>
            </a:pPr>
            <a:fld id="{AE18B4D2-97D5-4F81-B4B3-43137DB91F1B}" type="datetimeFigureOut">
              <a:rPr lang="zh-CN" altLang="en-US" smtClean="0"/>
              <a:pPr>
                <a:defRPr/>
              </a:pPr>
              <a:t>2019-09-09</a:t>
            </a:fld>
            <a:endParaRPr lang="zh-CN" altLang="en-US"/>
          </a:p>
        </p:txBody>
      </p:sp>
      <p:sp>
        <p:nvSpPr>
          <p:cNvPr id="6" name="页脚占位符 3">
            <a:extLst>
              <a:ext uri="{FF2B5EF4-FFF2-40B4-BE49-F238E27FC236}">
                <a16:creationId xmlns:a16="http://schemas.microsoft.com/office/drawing/2014/main" id="{EEC013F7-B104-49C7-8F77-B15583C088CB}"/>
              </a:ext>
            </a:extLst>
          </p:cNvPr>
          <p:cNvSpPr>
            <a:spLocks noGrp="1"/>
          </p:cNvSpPr>
          <p:nvPr>
            <p:ph type="ftr" sz="quarter" idx="11"/>
          </p:nvPr>
        </p:nvSpPr>
        <p:spPr/>
        <p:txBody>
          <a:bodyPr/>
          <a:lstStyle>
            <a:lvl1pPr>
              <a:defRPr>
                <a:solidFill>
                  <a:schemeClr val="accent5">
                    <a:lumMod val="75000"/>
                  </a:schemeClr>
                </a:solidFill>
              </a:defRPr>
            </a:lvl1pPr>
          </a:lstStyle>
          <a:p>
            <a:pPr>
              <a:defRPr/>
            </a:pPr>
            <a:endParaRPr lang="zh-CN" altLang="en-US"/>
          </a:p>
        </p:txBody>
      </p:sp>
      <p:sp>
        <p:nvSpPr>
          <p:cNvPr id="7" name="灯片编号占位符 4">
            <a:extLst>
              <a:ext uri="{FF2B5EF4-FFF2-40B4-BE49-F238E27FC236}">
                <a16:creationId xmlns:a16="http://schemas.microsoft.com/office/drawing/2014/main" id="{4B1D7D4D-EE5E-486F-8036-FEA6672034F6}"/>
              </a:ext>
            </a:extLst>
          </p:cNvPr>
          <p:cNvSpPr>
            <a:spLocks noGrp="1"/>
          </p:cNvSpPr>
          <p:nvPr>
            <p:ph type="sldNum" sz="quarter" idx="12"/>
          </p:nvPr>
        </p:nvSpPr>
        <p:spPr/>
        <p:txBody>
          <a:bodyPr/>
          <a:lstStyle>
            <a:lvl1pPr>
              <a:defRPr smtClean="0">
                <a:solidFill>
                  <a:schemeClr val="accent5">
                    <a:lumMod val="75000"/>
                  </a:schemeClr>
                </a:solidFill>
              </a:defRPr>
            </a:lvl1pPr>
          </a:lstStyle>
          <a:p>
            <a:pPr>
              <a:defRPr/>
            </a:pPr>
            <a:fld id="{3E8422BF-A847-41B2-A67E-979BB60ABFB2}" type="slidenum">
              <a:rPr lang="zh-CN" altLang="en-US" smtClean="0"/>
              <a:pPr>
                <a:defRPr/>
              </a:pPr>
              <a:t>‹#›</a:t>
            </a:fld>
            <a:endParaRPr lang="zh-CN" altLang="en-US"/>
          </a:p>
        </p:txBody>
      </p:sp>
    </p:spTree>
    <p:extLst>
      <p:ext uri="{BB962C8B-B14F-4D97-AF65-F5344CB8AC3E}">
        <p14:creationId xmlns:p14="http://schemas.microsoft.com/office/powerpoint/2010/main" val="2207475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日期占位符 1">
            <a:extLst>
              <a:ext uri="{FF2B5EF4-FFF2-40B4-BE49-F238E27FC236}">
                <a16:creationId xmlns:a16="http://schemas.microsoft.com/office/drawing/2014/main" id="{3CDB1013-79E2-4187-BB42-EDD73AB14440}"/>
              </a:ext>
            </a:extLst>
          </p:cNvPr>
          <p:cNvSpPr>
            <a:spLocks noGrp="1"/>
          </p:cNvSpPr>
          <p:nvPr>
            <p:ph type="dt" sz="half" idx="10"/>
          </p:nvPr>
        </p:nvSpPr>
        <p:spPr/>
        <p:txBody>
          <a:bodyPr/>
          <a:lstStyle>
            <a:lvl1pPr>
              <a:defRPr>
                <a:solidFill>
                  <a:schemeClr val="accent5">
                    <a:lumMod val="75000"/>
                  </a:schemeClr>
                </a:solidFill>
              </a:defRPr>
            </a:lvl1pPr>
          </a:lstStyle>
          <a:p>
            <a:pPr>
              <a:defRPr/>
            </a:pPr>
            <a:fld id="{BE27D7EA-9095-4669-8C02-9814514C63D7}" type="datetimeFigureOut">
              <a:rPr lang="zh-CN" altLang="en-US" smtClean="0"/>
              <a:pPr>
                <a:defRPr/>
              </a:pPr>
              <a:t>2019-09-09</a:t>
            </a:fld>
            <a:endParaRPr lang="zh-CN" altLang="en-US"/>
          </a:p>
        </p:txBody>
      </p:sp>
      <p:sp>
        <p:nvSpPr>
          <p:cNvPr id="5" name="页脚占位符 2">
            <a:extLst>
              <a:ext uri="{FF2B5EF4-FFF2-40B4-BE49-F238E27FC236}">
                <a16:creationId xmlns:a16="http://schemas.microsoft.com/office/drawing/2014/main" id="{F185CE05-B6F2-4DA7-A1D0-E29BAF3FE86C}"/>
              </a:ext>
            </a:extLst>
          </p:cNvPr>
          <p:cNvSpPr>
            <a:spLocks noGrp="1"/>
          </p:cNvSpPr>
          <p:nvPr>
            <p:ph type="ftr" sz="quarter" idx="11"/>
          </p:nvPr>
        </p:nvSpPr>
        <p:spPr/>
        <p:txBody>
          <a:bodyPr/>
          <a:lstStyle>
            <a:lvl1pPr>
              <a:defRPr>
                <a:solidFill>
                  <a:schemeClr val="accent5">
                    <a:lumMod val="75000"/>
                  </a:schemeClr>
                </a:solidFill>
              </a:defRPr>
            </a:lvl1pPr>
          </a:lstStyle>
          <a:p>
            <a:pPr>
              <a:defRPr/>
            </a:pPr>
            <a:endParaRPr lang="zh-CN" altLang="en-US"/>
          </a:p>
        </p:txBody>
      </p:sp>
      <p:sp>
        <p:nvSpPr>
          <p:cNvPr id="6" name="灯片编号占位符 3">
            <a:extLst>
              <a:ext uri="{FF2B5EF4-FFF2-40B4-BE49-F238E27FC236}">
                <a16:creationId xmlns:a16="http://schemas.microsoft.com/office/drawing/2014/main" id="{AF8DA913-6F2C-4A31-AB5F-8509545CDE00}"/>
              </a:ext>
            </a:extLst>
          </p:cNvPr>
          <p:cNvSpPr>
            <a:spLocks noGrp="1"/>
          </p:cNvSpPr>
          <p:nvPr>
            <p:ph type="sldNum" sz="quarter" idx="12"/>
          </p:nvPr>
        </p:nvSpPr>
        <p:spPr/>
        <p:txBody>
          <a:bodyPr/>
          <a:lstStyle>
            <a:lvl1pPr>
              <a:defRPr smtClean="0">
                <a:solidFill>
                  <a:schemeClr val="accent5">
                    <a:lumMod val="75000"/>
                  </a:schemeClr>
                </a:solidFill>
              </a:defRPr>
            </a:lvl1pPr>
          </a:lstStyle>
          <a:p>
            <a:pPr>
              <a:defRPr/>
            </a:pPr>
            <a:fld id="{D4B774B3-F044-409D-834F-9C7F9CE7CF52}" type="slidenum">
              <a:rPr lang="zh-CN" altLang="en-US" smtClean="0"/>
              <a:pPr>
                <a:defRPr/>
              </a:pPr>
              <a:t>‹#›</a:t>
            </a:fld>
            <a:endParaRPr lang="zh-CN" altLang="en-US"/>
          </a:p>
        </p:txBody>
      </p:sp>
    </p:spTree>
    <p:extLst>
      <p:ext uri="{BB962C8B-B14F-4D97-AF65-F5344CB8AC3E}">
        <p14:creationId xmlns:p14="http://schemas.microsoft.com/office/powerpoint/2010/main" val="10391046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FFEC9EE-96D0-4031-A603-F06505EBCFBE}"/>
              </a:ext>
            </a:extLst>
          </p:cNvPr>
          <p:cNvSpPr>
            <a:spLocks noGrp="1"/>
          </p:cNvSpPr>
          <p:nvPr>
            <p:ph type="title"/>
          </p:nvPr>
        </p:nvSpPr>
        <p:spPr>
          <a:xfrm>
            <a:off x="457200" y="274638"/>
            <a:ext cx="7775575" cy="1143000"/>
          </a:xfrm>
          <a:prstGeom prst="rect">
            <a:avLst/>
          </a:prstGeom>
        </p:spPr>
        <p:txBody>
          <a:bodyPr vert="horz" wrap="square" lIns="91440" tIns="45720" rIns="91440" bIns="45720" numCol="1" anchor="ctr" anchorCtr="0" compatLnSpc="1">
            <a:prstTxWarp prst="textNoShape">
              <a:avLst/>
            </a:prstTxWarp>
            <a:normAutofit/>
          </a:bodyPr>
          <a:lstStyle/>
          <a:p>
            <a:pPr lvl="0"/>
            <a:r>
              <a:rPr lang="zh-CN" altLang="en-US"/>
              <a:t>单击此处编辑母版标题样式</a:t>
            </a:r>
            <a:endParaRPr lang="en-US"/>
          </a:p>
        </p:txBody>
      </p:sp>
      <p:sp>
        <p:nvSpPr>
          <p:cNvPr id="1027" name="文本占位符 2">
            <a:extLst>
              <a:ext uri="{FF2B5EF4-FFF2-40B4-BE49-F238E27FC236}">
                <a16:creationId xmlns:a16="http://schemas.microsoft.com/office/drawing/2014/main" id="{24E4E58E-9663-46E9-83DF-540700B4B6F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日期占位符 3">
            <a:extLst>
              <a:ext uri="{FF2B5EF4-FFF2-40B4-BE49-F238E27FC236}">
                <a16:creationId xmlns:a16="http://schemas.microsoft.com/office/drawing/2014/main" id="{C2507EF8-14E8-42FA-B6D6-D156E0610A70}"/>
              </a:ext>
            </a:extLst>
          </p:cNvPr>
          <p:cNvSpPr>
            <a:spLocks noGrp="1"/>
          </p:cNvSpPr>
          <p:nvPr>
            <p:ph type="dt" sz="half" idx="2"/>
          </p:nvPr>
        </p:nvSpPr>
        <p:spPr>
          <a:xfrm>
            <a:off x="457200" y="6356350"/>
            <a:ext cx="2133600" cy="365125"/>
          </a:xfrm>
          <a:prstGeom prst="rect">
            <a:avLst/>
          </a:prstGeom>
        </p:spPr>
        <p:txBody>
          <a:bodyPr vert="horz" wrap="square" lIns="274320" tIns="45720" rIns="91440" bIns="45720" numCol="1" anchor="ctr" anchorCtr="0" compatLnSpc="1">
            <a:prstTxWarp prst="textNoShape">
              <a:avLst/>
            </a:prstTxWarp>
          </a:bodyPr>
          <a:lstStyle>
            <a:lvl1pPr eaLnBrk="1" hangingPunct="1">
              <a:defRPr sz="1200">
                <a:solidFill>
                  <a:schemeClr val="accent5">
                    <a:lumMod val="75000"/>
                  </a:schemeClr>
                </a:solidFill>
                <a:latin typeface="Goudy Old Style" charset="0"/>
                <a:ea typeface="宋体" charset="0"/>
              </a:defRPr>
            </a:lvl1pPr>
          </a:lstStyle>
          <a:p>
            <a:pPr>
              <a:defRPr/>
            </a:pPr>
            <a:fld id="{741A6E7C-4F2E-4610-96C0-34D4EB6BCE25}" type="datetimeFigureOut">
              <a:rPr lang="zh-CN" altLang="en-US" smtClean="0"/>
              <a:pPr>
                <a:defRPr/>
              </a:pPr>
              <a:t>2019-09-09</a:t>
            </a:fld>
            <a:endParaRPr lang="zh-CN" altLang="en-US"/>
          </a:p>
        </p:txBody>
      </p:sp>
      <p:sp>
        <p:nvSpPr>
          <p:cNvPr id="5" name="页脚占位符 4">
            <a:extLst>
              <a:ext uri="{FF2B5EF4-FFF2-40B4-BE49-F238E27FC236}">
                <a16:creationId xmlns:a16="http://schemas.microsoft.com/office/drawing/2014/main" id="{B0E91527-90A2-4FE7-8855-2C114B851F51}"/>
              </a:ext>
            </a:extLst>
          </p:cNvPr>
          <p:cNvSpPr>
            <a:spLocks noGrp="1"/>
          </p:cNvSpPr>
          <p:nvPr>
            <p:ph type="ftr" sz="quarter" idx="3"/>
          </p:nvPr>
        </p:nvSpPr>
        <p:spPr>
          <a:xfrm>
            <a:off x="3124200" y="6356350"/>
            <a:ext cx="2895600" cy="365125"/>
          </a:xfrm>
          <a:prstGeom prst="rect">
            <a:avLst/>
          </a:prstGeom>
        </p:spPr>
        <p:txBody>
          <a:bodyPr vert="horz" rtlCol="0" anchor="ctr"/>
          <a:lstStyle>
            <a:lvl1pPr algn="ctr" eaLnBrk="1" fontAlgn="auto" latinLnBrk="0" hangingPunct="1">
              <a:spcBef>
                <a:spcPts val="0"/>
              </a:spcBef>
              <a:spcAft>
                <a:spcPts val="0"/>
              </a:spcAft>
              <a:defRPr kumimoji="0" sz="1200">
                <a:solidFill>
                  <a:schemeClr val="accent5">
                    <a:lumMod val="75000"/>
                  </a:schemeClr>
                </a:solidFill>
                <a:latin typeface="+mn-lt"/>
                <a:ea typeface="+mn-ea"/>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C88A7F19-AD0A-43BD-82A1-A2DFF8FE6E84}"/>
              </a:ext>
            </a:extLst>
          </p:cNvPr>
          <p:cNvSpPr>
            <a:spLocks noGrp="1"/>
          </p:cNvSpPr>
          <p:nvPr>
            <p:ph type="sldNum" sz="quarter" idx="4"/>
          </p:nvPr>
        </p:nvSpPr>
        <p:spPr>
          <a:xfrm>
            <a:off x="6553200" y="6356350"/>
            <a:ext cx="2133600" cy="365125"/>
          </a:xfrm>
          <a:prstGeom prst="rect">
            <a:avLst/>
          </a:prstGeom>
        </p:spPr>
        <p:txBody>
          <a:bodyPr vert="horz" wrap="square" lIns="45720" tIns="45720" rIns="45720" bIns="45720" numCol="1" anchor="ctr" anchorCtr="0" compatLnSpc="1">
            <a:prstTxWarp prst="textNoShape">
              <a:avLst/>
            </a:prstTxWarp>
          </a:bodyPr>
          <a:lstStyle>
            <a:lvl1pPr algn="r" eaLnBrk="1" hangingPunct="1">
              <a:defRPr sz="1200" smtClean="0">
                <a:solidFill>
                  <a:schemeClr val="accent5">
                    <a:lumMod val="75000"/>
                  </a:schemeClr>
                </a:solidFill>
              </a:defRPr>
            </a:lvl1pPr>
          </a:lstStyle>
          <a:p>
            <a:pPr>
              <a:defRPr/>
            </a:pPr>
            <a:fld id="{C80CEC2B-5395-4F4F-A7E1-0989D49038EC}" type="slidenum">
              <a:rPr lang="zh-CN" altLang="en-US" smtClean="0"/>
              <a:pPr>
                <a:defRPr/>
              </a:pPr>
              <a:t>‹#›</a:t>
            </a:fld>
            <a:endParaRPr lang="zh-CN" alt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41" r:id="rId3"/>
    <p:sldLayoutId id="2147484142" r:id="rId4"/>
  </p:sldLayoutIdLst>
  <p:txStyles>
    <p:titleStyle>
      <a:lvl1pPr algn="l" rtl="0" eaLnBrk="0" fontAlgn="base" hangingPunct="0">
        <a:spcBef>
          <a:spcPct val="0"/>
        </a:spcBef>
        <a:spcAft>
          <a:spcPct val="0"/>
        </a:spcAft>
        <a:defRPr kumimoji="1" lang="zh-CN" altLang="en-US" sz="4400" kern="1200" spc="50" dirty="0">
          <a:ln w="12700">
            <a:noFill/>
            <a:prstDash val="solid"/>
          </a:ln>
          <a:solidFill>
            <a:schemeClr val="accent5">
              <a:lumMod val="75000"/>
            </a:schemeClr>
          </a:solidFill>
          <a:effectLst>
            <a:outerShdw blurRad="38100" dist="20320" dir="2700000" algn="tl" rotWithShape="0">
              <a:srgbClr val="000000">
                <a:alpha val="70000"/>
              </a:srgbClr>
            </a:outerShdw>
          </a:effectLst>
          <a:latin typeface="+mj-lt"/>
          <a:ea typeface="+mj-ea"/>
          <a:cs typeface="华文新魏" charset="0"/>
        </a:defRPr>
      </a:lvl1pPr>
      <a:lvl2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2pPr>
      <a:lvl3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3pPr>
      <a:lvl4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4pPr>
      <a:lvl5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60000"/>
        <a:buFont typeface="Wingdings 2" panose="05020102010507070707" pitchFamily="18" charset="2"/>
        <a:buChar char=""/>
        <a:defRPr kumimoji="1" sz="3200" kern="1200">
          <a:solidFill>
            <a:schemeClr val="accent5">
              <a:lumMod val="75000"/>
            </a:schemeClr>
          </a:solidFill>
          <a:latin typeface="+mn-lt"/>
          <a:ea typeface="+mn-ea"/>
          <a:cs typeface="宋体" charset="0"/>
        </a:defRPr>
      </a:lvl1pPr>
      <a:lvl2pPr marL="742950" indent="-285750" algn="l" rtl="0" eaLnBrk="0" fontAlgn="base" hangingPunct="0">
        <a:spcBef>
          <a:spcPct val="20000"/>
        </a:spcBef>
        <a:spcAft>
          <a:spcPct val="0"/>
        </a:spcAft>
        <a:buClr>
          <a:schemeClr val="tx2"/>
        </a:buClr>
        <a:buSzPct val="60000"/>
        <a:buFont typeface="Wingdings 2" panose="05020102010507070707" pitchFamily="18" charset="2"/>
        <a:buChar char=""/>
        <a:defRPr kumimoji="1" sz="2800" kern="1200">
          <a:solidFill>
            <a:schemeClr val="accent5">
              <a:lumMod val="75000"/>
            </a:schemeClr>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
        <a:defRPr kumimoji="1" sz="2400" kern="1200">
          <a:solidFill>
            <a:schemeClr val="accent5">
              <a:lumMod val="75000"/>
            </a:schemeClr>
          </a:solidFill>
          <a:latin typeface="+mn-lt"/>
          <a:ea typeface="+mn-ea"/>
          <a:cs typeface="+mn-cs"/>
        </a:defRPr>
      </a:lvl3pPr>
      <a:lvl4pPr marL="1600200" indent="-228600" algn="l" rtl="0" eaLnBrk="0" fontAlgn="base" hangingPunct="0">
        <a:spcBef>
          <a:spcPct val="20000"/>
        </a:spcBef>
        <a:spcAft>
          <a:spcPct val="0"/>
        </a:spcAft>
        <a:buClr>
          <a:schemeClr val="tx2"/>
        </a:buClr>
        <a:buSzPct val="60000"/>
        <a:buFont typeface="Wingdings 2" panose="05020102010507070707" pitchFamily="18" charset="2"/>
        <a:buChar char=""/>
        <a:defRPr kumimoji="1" sz="2000" kern="1200">
          <a:solidFill>
            <a:schemeClr val="accent5">
              <a:lumMod val="75000"/>
            </a:schemeClr>
          </a:solidFill>
          <a:latin typeface="+mn-lt"/>
          <a:ea typeface="+mn-ea"/>
          <a:cs typeface="+mn-cs"/>
        </a:defRPr>
      </a:lvl4pPr>
      <a:lvl5pPr marL="2057400" indent="-228600" algn="l" rtl="0" eaLnBrk="0" fontAlgn="base" hangingPunct="0">
        <a:spcBef>
          <a:spcPct val="20000"/>
        </a:spcBef>
        <a:spcAft>
          <a:spcPct val="0"/>
        </a:spcAft>
        <a:buClr>
          <a:schemeClr val="tx2"/>
        </a:buClr>
        <a:buSzPct val="60000"/>
        <a:buFont typeface="Wingdings 2" panose="05020102010507070707" pitchFamily="18" charset="2"/>
        <a:buChar char=""/>
        <a:defRPr kumimoji="1" sz="2000" kern="1200">
          <a:solidFill>
            <a:schemeClr val="accent5">
              <a:lumMod val="75000"/>
            </a:schemeClr>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jpe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383DE01-1A82-42A7-A902-E56BE9A3BC5B}"/>
              </a:ext>
            </a:extLst>
          </p:cNvPr>
          <p:cNvSpPr>
            <a:spLocks noGrp="1" noChangeArrowheads="1"/>
          </p:cNvSpPr>
          <p:nvPr>
            <p:ph type="ctrTitle"/>
          </p:nvPr>
        </p:nvSpPr>
        <p:spPr>
          <a:xfrm>
            <a:off x="-7938" y="2710039"/>
            <a:ext cx="9144000" cy="1060450"/>
          </a:xfrm>
        </p:spPr>
        <p:txBody>
          <a:bodyPr rtlCol="0">
            <a:normAutofit/>
            <a:scene3d>
              <a:camera prst="orthographicFront"/>
              <a:lightRig rig="soft" dir="t"/>
            </a:scene3d>
            <a:sp3d prstMaterial="matte">
              <a:bevelT w="12700" h="12700"/>
            </a:sp3d>
          </a:bodyPr>
          <a:lstStyle/>
          <a:p>
            <a:pPr eaLnBrk="1" fontAlgn="auto" hangingPunct="1">
              <a:spcAft>
                <a:spcPts val="0"/>
              </a:spcAft>
              <a:defRPr/>
            </a:pPr>
            <a:r>
              <a:rPr kumimoji="0" sz="6000" b="1" spc="600"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自 然 辩 证 法</a:t>
            </a:r>
          </a:p>
        </p:txBody>
      </p:sp>
      <p:sp>
        <p:nvSpPr>
          <p:cNvPr id="14339" name="Rectangle 4">
            <a:extLst>
              <a:ext uri="{FF2B5EF4-FFF2-40B4-BE49-F238E27FC236}">
                <a16:creationId xmlns:a16="http://schemas.microsoft.com/office/drawing/2014/main" id="{43EC414C-023D-4F60-A744-C11CB269C85A}"/>
              </a:ext>
            </a:extLst>
          </p:cNvPr>
          <p:cNvSpPr>
            <a:spLocks noGrp="1"/>
          </p:cNvSpPr>
          <p:nvPr>
            <p:ph type="subTitle" idx="1"/>
          </p:nvPr>
        </p:nvSpPr>
        <p:spPr>
          <a:xfrm>
            <a:off x="1508918" y="4437112"/>
            <a:ext cx="6110288" cy="1874837"/>
          </a:xfrm>
        </p:spPr>
        <p:txBody>
          <a:bodyPr/>
          <a:lstStyle/>
          <a:p>
            <a:pPr eaLnBrk="1" hangingPunct="1"/>
            <a:r>
              <a:rPr kumimoji="0" sz="2000" dirty="0">
                <a:solidFill>
                  <a:schemeClr val="accent5">
                    <a:lumMod val="75000"/>
                  </a:schemeClr>
                </a:solidFill>
                <a:latin typeface="仿宋" panose="02010609060101010101" pitchFamily="49" charset="-122"/>
                <a:ea typeface="仿宋" panose="02010609060101010101" pitchFamily="49" charset="-122"/>
              </a:rPr>
              <a:t>张星</a:t>
            </a:r>
            <a:endParaRPr kumimoji="0" lang="en-US" altLang="zh-CN" sz="2000" dirty="0">
              <a:solidFill>
                <a:schemeClr val="accent5">
                  <a:lumMod val="75000"/>
                </a:schemeClr>
              </a:solidFill>
              <a:latin typeface="仿宋" panose="02010609060101010101" pitchFamily="49" charset="-122"/>
              <a:ea typeface="仿宋" panose="02010609060101010101" pitchFamily="49" charset="-122"/>
            </a:endParaRPr>
          </a:p>
          <a:p>
            <a:pPr eaLnBrk="1" hangingPunct="1"/>
            <a:r>
              <a:rPr kumimoji="0" lang="en-US" altLang="zh-CN" sz="2000" dirty="0">
                <a:solidFill>
                  <a:schemeClr val="accent5">
                    <a:lumMod val="75000"/>
                  </a:schemeClr>
                </a:solidFill>
                <a:latin typeface="Adobe 明體 Std L" panose="02020300000000000000" pitchFamily="18" charset="-128"/>
                <a:ea typeface="Adobe 明體 Std L" panose="02020300000000000000" pitchFamily="18" charset="-128"/>
              </a:rPr>
              <a:t>sophiamuse@126.com</a:t>
            </a:r>
          </a:p>
          <a:p>
            <a:pPr eaLnBrk="1" hangingPunct="1"/>
            <a:r>
              <a:rPr kumimoji="0" sz="2000" dirty="0">
                <a:solidFill>
                  <a:schemeClr val="accent5">
                    <a:lumMod val="75000"/>
                  </a:schemeClr>
                </a:solidFill>
                <a:latin typeface="仿宋" panose="02010609060101010101" pitchFamily="49" charset="-122"/>
                <a:ea typeface="仿宋" panose="02010609060101010101" pitchFamily="49" charset="-122"/>
              </a:rPr>
              <a:t>人文学院哲学与科学系</a:t>
            </a:r>
            <a:endParaRPr kumimoji="0" lang="en-US" altLang="zh-CN" sz="2000" dirty="0">
              <a:solidFill>
                <a:schemeClr val="accent5">
                  <a:lumMod val="75000"/>
                </a:schemeClr>
              </a:solidFill>
              <a:latin typeface="仿宋" panose="02010609060101010101" pitchFamily="49" charset="-122"/>
              <a:ea typeface="仿宋" panose="02010609060101010101" pitchFamily="49" charset="-122"/>
            </a:endParaRPr>
          </a:p>
        </p:txBody>
      </p:sp>
      <p:grpSp>
        <p:nvGrpSpPr>
          <p:cNvPr id="19" name="Group 667">
            <a:extLst>
              <a:ext uri="{FF2B5EF4-FFF2-40B4-BE49-F238E27FC236}">
                <a16:creationId xmlns:a16="http://schemas.microsoft.com/office/drawing/2014/main" id="{969B96EE-3B87-4823-A735-AE3FE6430771}"/>
              </a:ext>
            </a:extLst>
          </p:cNvPr>
          <p:cNvGrpSpPr>
            <a:grpSpLocks noChangeAspect="1"/>
          </p:cNvGrpSpPr>
          <p:nvPr/>
        </p:nvGrpSpPr>
        <p:grpSpPr bwMode="auto">
          <a:xfrm rot="5400000" flipH="1" flipV="1">
            <a:off x="-917222" y="2615847"/>
            <a:ext cx="3143250" cy="1308806"/>
            <a:chOff x="2060" y="-19"/>
            <a:chExt cx="3564" cy="1484"/>
          </a:xfrm>
        </p:grpSpPr>
        <p:sp>
          <p:nvSpPr>
            <p:cNvPr id="20" name="Freeform 668">
              <a:extLst>
                <a:ext uri="{FF2B5EF4-FFF2-40B4-BE49-F238E27FC236}">
                  <a16:creationId xmlns:a16="http://schemas.microsoft.com/office/drawing/2014/main" id="{CEBA1440-DA69-45BA-BA33-58EF7512341A}"/>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69">
              <a:extLst>
                <a:ext uri="{FF2B5EF4-FFF2-40B4-BE49-F238E27FC236}">
                  <a16:creationId xmlns:a16="http://schemas.microsoft.com/office/drawing/2014/main" id="{7504BF8F-89CB-48CB-A1C4-261945F4F47E}"/>
                </a:ext>
              </a:extLst>
            </p:cNvPr>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0">
              <a:extLst>
                <a:ext uri="{FF2B5EF4-FFF2-40B4-BE49-F238E27FC236}">
                  <a16:creationId xmlns:a16="http://schemas.microsoft.com/office/drawing/2014/main" id="{7B72D58D-2E8C-4608-8FC1-B5F8ADA470B2}"/>
                </a:ext>
              </a:extLst>
            </p:cNvPr>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71">
              <a:extLst>
                <a:ext uri="{FF2B5EF4-FFF2-40B4-BE49-F238E27FC236}">
                  <a16:creationId xmlns:a16="http://schemas.microsoft.com/office/drawing/2014/main" id="{88D6298C-FC4D-4CAD-A7EB-D523DE1C7111}"/>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72">
              <a:extLst>
                <a:ext uri="{FF2B5EF4-FFF2-40B4-BE49-F238E27FC236}">
                  <a16:creationId xmlns:a16="http://schemas.microsoft.com/office/drawing/2014/main" id="{F9D7D206-2DF4-4EE1-83BD-495F1467800B}"/>
                </a:ext>
              </a:extLst>
            </p:cNvPr>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73">
              <a:extLst>
                <a:ext uri="{FF2B5EF4-FFF2-40B4-BE49-F238E27FC236}">
                  <a16:creationId xmlns:a16="http://schemas.microsoft.com/office/drawing/2014/main" id="{EDDC01BA-84FC-4756-8F92-916A5A7FEEAD}"/>
                </a:ext>
              </a:extLst>
            </p:cNvPr>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4">
              <a:extLst>
                <a:ext uri="{FF2B5EF4-FFF2-40B4-BE49-F238E27FC236}">
                  <a16:creationId xmlns:a16="http://schemas.microsoft.com/office/drawing/2014/main" id="{EB39F204-6335-4662-84AA-ACB12C570061}"/>
                </a:ext>
              </a:extLst>
            </p:cNvPr>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75">
              <a:extLst>
                <a:ext uri="{FF2B5EF4-FFF2-40B4-BE49-F238E27FC236}">
                  <a16:creationId xmlns:a16="http://schemas.microsoft.com/office/drawing/2014/main" id="{ABC8A199-DD82-4DDA-8996-D18B426D7F89}"/>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76">
              <a:extLst>
                <a:ext uri="{FF2B5EF4-FFF2-40B4-BE49-F238E27FC236}">
                  <a16:creationId xmlns:a16="http://schemas.microsoft.com/office/drawing/2014/main" id="{0F3EB647-DA39-4999-8E59-D82567511448}"/>
                </a:ext>
              </a:extLst>
            </p:cNvPr>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77">
              <a:extLst>
                <a:ext uri="{FF2B5EF4-FFF2-40B4-BE49-F238E27FC236}">
                  <a16:creationId xmlns:a16="http://schemas.microsoft.com/office/drawing/2014/main" id="{D027C66E-B565-4CBD-AACC-B9E0CE7579FD}"/>
                </a:ext>
              </a:extLst>
            </p:cNvPr>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678">
              <a:extLst>
                <a:ext uri="{FF2B5EF4-FFF2-40B4-BE49-F238E27FC236}">
                  <a16:creationId xmlns:a16="http://schemas.microsoft.com/office/drawing/2014/main" id="{856BBBDE-AA42-477E-8531-563E2322700B}"/>
                </a:ext>
              </a:extLst>
            </p:cNvPr>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Group 667">
            <a:extLst>
              <a:ext uri="{FF2B5EF4-FFF2-40B4-BE49-F238E27FC236}">
                <a16:creationId xmlns:a16="http://schemas.microsoft.com/office/drawing/2014/main" id="{00A1FB49-9736-41B1-A037-FAE1FA7FE829}"/>
              </a:ext>
            </a:extLst>
          </p:cNvPr>
          <p:cNvGrpSpPr>
            <a:grpSpLocks noChangeAspect="1"/>
          </p:cNvGrpSpPr>
          <p:nvPr/>
        </p:nvGrpSpPr>
        <p:grpSpPr bwMode="auto">
          <a:xfrm rot="16200000" flipH="1" flipV="1">
            <a:off x="6903860" y="2585861"/>
            <a:ext cx="3143250" cy="1308806"/>
            <a:chOff x="2060" y="-19"/>
            <a:chExt cx="3564" cy="1484"/>
          </a:xfrm>
        </p:grpSpPr>
        <p:sp>
          <p:nvSpPr>
            <p:cNvPr id="32" name="Freeform 668">
              <a:extLst>
                <a:ext uri="{FF2B5EF4-FFF2-40B4-BE49-F238E27FC236}">
                  <a16:creationId xmlns:a16="http://schemas.microsoft.com/office/drawing/2014/main" id="{E5B7B725-B08E-4EED-B5A0-F623DDA46863}"/>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69">
              <a:extLst>
                <a:ext uri="{FF2B5EF4-FFF2-40B4-BE49-F238E27FC236}">
                  <a16:creationId xmlns:a16="http://schemas.microsoft.com/office/drawing/2014/main" id="{430B733A-DEBA-44F4-AF08-BB3805E7AC0E}"/>
                </a:ext>
              </a:extLst>
            </p:cNvPr>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70">
              <a:extLst>
                <a:ext uri="{FF2B5EF4-FFF2-40B4-BE49-F238E27FC236}">
                  <a16:creationId xmlns:a16="http://schemas.microsoft.com/office/drawing/2014/main" id="{65EED049-5456-4B6C-8C5A-6D9B2874790B}"/>
                </a:ext>
              </a:extLst>
            </p:cNvPr>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71">
              <a:extLst>
                <a:ext uri="{FF2B5EF4-FFF2-40B4-BE49-F238E27FC236}">
                  <a16:creationId xmlns:a16="http://schemas.microsoft.com/office/drawing/2014/main" id="{A681726D-0279-4A50-BEC3-F3A77A2E721D}"/>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672">
              <a:extLst>
                <a:ext uri="{FF2B5EF4-FFF2-40B4-BE49-F238E27FC236}">
                  <a16:creationId xmlns:a16="http://schemas.microsoft.com/office/drawing/2014/main" id="{5320EBCC-8F18-408C-A128-5948C3C6A54C}"/>
                </a:ext>
              </a:extLst>
            </p:cNvPr>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673">
              <a:extLst>
                <a:ext uri="{FF2B5EF4-FFF2-40B4-BE49-F238E27FC236}">
                  <a16:creationId xmlns:a16="http://schemas.microsoft.com/office/drawing/2014/main" id="{0F55E357-0EA4-46E8-AE21-AEA584F0B5DB}"/>
                </a:ext>
              </a:extLst>
            </p:cNvPr>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74">
              <a:extLst>
                <a:ext uri="{FF2B5EF4-FFF2-40B4-BE49-F238E27FC236}">
                  <a16:creationId xmlns:a16="http://schemas.microsoft.com/office/drawing/2014/main" id="{E66F3691-87B0-4E44-8451-778089CF9464}"/>
                </a:ext>
              </a:extLst>
            </p:cNvPr>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75">
              <a:extLst>
                <a:ext uri="{FF2B5EF4-FFF2-40B4-BE49-F238E27FC236}">
                  <a16:creationId xmlns:a16="http://schemas.microsoft.com/office/drawing/2014/main" id="{7C3A595D-5C8A-490C-95FB-6116B41B669F}"/>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76">
              <a:extLst>
                <a:ext uri="{FF2B5EF4-FFF2-40B4-BE49-F238E27FC236}">
                  <a16:creationId xmlns:a16="http://schemas.microsoft.com/office/drawing/2014/main" id="{4CAD4681-6661-4C75-A968-A52F06A0898F}"/>
                </a:ext>
              </a:extLst>
            </p:cNvPr>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77">
              <a:extLst>
                <a:ext uri="{FF2B5EF4-FFF2-40B4-BE49-F238E27FC236}">
                  <a16:creationId xmlns:a16="http://schemas.microsoft.com/office/drawing/2014/main" id="{3D89323C-F0B1-430D-90B3-14F78A0670AD}"/>
                </a:ext>
              </a:extLst>
            </p:cNvPr>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78">
              <a:extLst>
                <a:ext uri="{FF2B5EF4-FFF2-40B4-BE49-F238E27FC236}">
                  <a16:creationId xmlns:a16="http://schemas.microsoft.com/office/drawing/2014/main" id="{0EF0BCCA-A312-4D43-8DBC-C1A158091786}"/>
                </a:ext>
              </a:extLst>
            </p:cNvPr>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DDB4C707-7F03-488E-9ECB-320DB9081776}"/>
              </a:ext>
            </a:extLst>
          </p:cNvPr>
          <p:cNvSpPr>
            <a:spLocks noGrp="1"/>
          </p:cNvSpPr>
          <p:nvPr>
            <p:ph idx="1"/>
          </p:nvPr>
        </p:nvSpPr>
        <p:spPr>
          <a:xfrm>
            <a:off x="1066800" y="2276872"/>
            <a:ext cx="7010400" cy="291730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marL="0" indent="0">
              <a:spcBef>
                <a:spcPct val="0"/>
              </a:spcBef>
              <a:buNone/>
            </a:pPr>
            <a:r>
              <a:rPr kumimoji="0" lang="en-US" altLang="zh-CN" sz="2800" spc="50" dirty="0">
                <a:ln w="12700">
                  <a:noFill/>
                  <a:prstDash val="solid"/>
                </a:ln>
                <a:latin typeface="仿宋" panose="02010609060101010101" pitchFamily="49" charset="-122"/>
                <a:ea typeface="仿宋" panose="02010609060101010101" pitchFamily="49" charset="-122"/>
                <a:cs typeface="华文新魏" charset="0"/>
              </a:rPr>
              <a:t>	</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从事科学技术研究的工作者，只埋头于图表、公式和图纸，埋头于科学理论的建立，而从不考虑我们所研究的科学技术成果的社会后果，我们是不是有可能从事完全违背人类基本原则和良心的事情呢？ </a:t>
            </a:r>
          </a:p>
        </p:txBody>
      </p:sp>
      <p:sp>
        <p:nvSpPr>
          <p:cNvPr id="5" name="标题 1">
            <a:extLst>
              <a:ext uri="{FF2B5EF4-FFF2-40B4-BE49-F238E27FC236}">
                <a16:creationId xmlns:a16="http://schemas.microsoft.com/office/drawing/2014/main" id="{CC6BF238-5AD8-4B67-96E2-B67883DA9FDD}"/>
              </a:ext>
            </a:extLst>
          </p:cNvPr>
          <p:cNvSpPr>
            <a:spLocks noGrp="1"/>
          </p:cNvSpPr>
          <p:nvPr>
            <p:ph type="title"/>
          </p:nvPr>
        </p:nvSpPr>
        <p:spPr>
          <a:xfrm>
            <a:off x="457200" y="274638"/>
            <a:ext cx="7775575" cy="1143000"/>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lang="zh-CN" altLang="en-US" sz="3600" b="1" dirty="0">
                <a:latin typeface="仿宋" panose="02010609060101010101" pitchFamily="49" charset="-122"/>
                <a:ea typeface="仿宋" panose="02010609060101010101" pitchFamily="49" charset="-122"/>
              </a:rPr>
              <a:t>问题与挑战（</a:t>
            </a:r>
            <a:r>
              <a:rPr kumimoji="0" lang="en-US" altLang="zh-CN" sz="3600" b="1" dirty="0">
                <a:latin typeface="仿宋" panose="02010609060101010101" pitchFamily="49" charset="-122"/>
                <a:ea typeface="仿宋" panose="02010609060101010101" pitchFamily="49" charset="-122"/>
              </a:rPr>
              <a:t>3</a:t>
            </a:r>
            <a:r>
              <a:rPr kumimoji="0" lang="zh-CN" altLang="en-US" sz="3600" b="1" dirty="0">
                <a:latin typeface="仿宋" panose="02010609060101010101" pitchFamily="49" charset="-122"/>
                <a:ea typeface="仿宋" panose="02010609060101010101" pitchFamily="49" charset="-122"/>
              </a:rPr>
              <a:t>）</a:t>
            </a:r>
          </a:p>
        </p:txBody>
      </p:sp>
      <p:pic>
        <p:nvPicPr>
          <p:cNvPr id="7" name="图片 6">
            <a:extLst>
              <a:ext uri="{FF2B5EF4-FFF2-40B4-BE49-F238E27FC236}">
                <a16:creationId xmlns:a16="http://schemas.microsoft.com/office/drawing/2014/main" id="{6D2DC50A-6DB2-46C0-A1DF-F0EDD8753415}"/>
              </a:ext>
            </a:extLst>
          </p:cNvPr>
          <p:cNvPicPr>
            <a:picLocks noChangeAspect="1"/>
          </p:cNvPicPr>
          <p:nvPr/>
        </p:nvPicPr>
        <p:blipFill rotWithShape="1">
          <a:blip r:embed="rId2">
            <a:clrChange>
              <a:clrFrom>
                <a:srgbClr val="FEFEFE"/>
              </a:clrFrom>
              <a:clrTo>
                <a:srgbClr val="FEFEFE">
                  <a:alpha val="0"/>
                </a:srgbClr>
              </a:clrTo>
            </a:clrChange>
          </a:blip>
          <a:srcRect l="65166" t="4887" b="75747"/>
          <a:stretch>
            <a:fillRect/>
          </a:stretch>
        </p:blipFill>
        <p:spPr>
          <a:xfrm>
            <a:off x="7325632" y="5430584"/>
            <a:ext cx="1814286" cy="1427416"/>
          </a:xfrm>
          <a:custGeom>
            <a:avLst/>
            <a:gdLst>
              <a:gd name="connsiteX0" fmla="*/ 0 w 3729350"/>
              <a:gd name="connsiteY0" fmla="*/ 0 h 2699562"/>
              <a:gd name="connsiteX1" fmla="*/ 3729350 w 3729350"/>
              <a:gd name="connsiteY1" fmla="*/ 0 h 2699562"/>
              <a:gd name="connsiteX2" fmla="*/ 3729350 w 3729350"/>
              <a:gd name="connsiteY2" fmla="*/ 2699562 h 2699562"/>
              <a:gd name="connsiteX3" fmla="*/ 0 w 3729350"/>
              <a:gd name="connsiteY3" fmla="*/ 2699562 h 2699562"/>
              <a:gd name="connsiteX4" fmla="*/ 0 w 3729350"/>
              <a:gd name="connsiteY4" fmla="*/ 0 h 2699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350" h="2699562">
                <a:moveTo>
                  <a:pt x="0" y="0"/>
                </a:moveTo>
                <a:lnTo>
                  <a:pt x="3729350" y="0"/>
                </a:lnTo>
                <a:lnTo>
                  <a:pt x="3729350" y="2699562"/>
                </a:lnTo>
                <a:lnTo>
                  <a:pt x="0" y="2699562"/>
                </a:lnTo>
                <a:lnTo>
                  <a:pt x="0" y="0"/>
                </a:lnTo>
                <a:close/>
              </a:path>
            </a:pathLst>
          </a:custGeom>
        </p:spPr>
      </p:pic>
    </p:spTree>
    <p:extLst>
      <p:ext uri="{BB962C8B-B14F-4D97-AF65-F5344CB8AC3E}">
        <p14:creationId xmlns:p14="http://schemas.microsoft.com/office/powerpoint/2010/main" val="407430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a:extLst>
              <a:ext uri="{FF2B5EF4-FFF2-40B4-BE49-F238E27FC236}">
                <a16:creationId xmlns:a16="http://schemas.microsoft.com/office/drawing/2014/main" id="{D4C82090-7A98-4BF3-AD90-C5AEE85C4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524000"/>
            <a:ext cx="5486400"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787" name="Rectangle 3">
            <a:extLst>
              <a:ext uri="{FF2B5EF4-FFF2-40B4-BE49-F238E27FC236}">
                <a16:creationId xmlns:a16="http://schemas.microsoft.com/office/drawing/2014/main" id="{7EAE0423-D6AD-415C-A8D7-3AD6E5779146}"/>
              </a:ext>
            </a:extLst>
          </p:cNvPr>
          <p:cNvSpPr>
            <a:spLocks noGrp="1" noChangeArrowheads="1"/>
          </p:cNvSpPr>
          <p:nvPr>
            <p:ph type="title"/>
          </p:nvPr>
        </p:nvSpPr>
        <p:spPr>
          <a:xfrm>
            <a:off x="609600" y="152400"/>
            <a:ext cx="7772400" cy="1143000"/>
          </a:xfrm>
        </p:spPr>
        <p:txBody>
          <a:bodyPr rtlCol="0">
            <a:scene3d>
              <a:camera prst="orthographicFront"/>
              <a:lightRig rig="soft" dir="t"/>
            </a:scene3d>
            <a:sp3d prstMaterial="matte">
              <a:bevelT w="12700" h="12700"/>
            </a:sp3d>
          </a:bodyPr>
          <a:lstStyle/>
          <a:p>
            <a:pPr eaLnBrk="1" fontAlgn="auto" hangingPunct="1">
              <a:spcAft>
                <a:spcPts val="0"/>
              </a:spcAft>
              <a:defRPr/>
            </a:pPr>
            <a:r>
              <a:rPr kumimoji="0" lang="en-US" altLang="zh-CN" sz="3600" b="1" dirty="0">
                <a:solidFill>
                  <a:srgbClr val="FFFF00"/>
                </a:solidFill>
                <a:latin typeface="楷体_GB2312" pitchFamily="49" charset="-122"/>
                <a:ea typeface="楷体_GB2312" pitchFamily="49" charset="-122"/>
                <a:cs typeface="+mj-cs"/>
              </a:rPr>
              <a:t>20</a:t>
            </a:r>
            <a:r>
              <a:rPr kumimoji="0" sz="3600" b="1" dirty="0">
                <a:solidFill>
                  <a:srgbClr val="FFFF00"/>
                </a:solidFill>
                <a:latin typeface="楷体_GB2312" pitchFamily="49" charset="-122"/>
                <a:ea typeface="楷体_GB2312" pitchFamily="49" charset="-122"/>
                <a:cs typeface="+mj-cs"/>
              </a:rPr>
              <a:t>世纪人类的足迹已经印记在月球上</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a:extLst>
              <a:ext uri="{FF2B5EF4-FFF2-40B4-BE49-F238E27FC236}">
                <a16:creationId xmlns:a16="http://schemas.microsoft.com/office/drawing/2014/main" id="{DC63AD8A-3718-4A6B-9047-DA5F043C07FC}"/>
              </a:ext>
            </a:extLst>
          </p:cNvPr>
          <p:cNvSpPr>
            <a:spLocks noGrp="1"/>
          </p:cNvSpPr>
          <p:nvPr>
            <p:ph idx="1"/>
          </p:nvPr>
        </p:nvSpPr>
        <p:spPr>
          <a:xfrm>
            <a:off x="457200" y="620713"/>
            <a:ext cx="8229600" cy="5832475"/>
          </a:xfrm>
        </p:spPr>
        <p:txBody>
          <a:bodyPr/>
          <a:lstStyle/>
          <a:p>
            <a:pPr algn="just" eaLnBrk="1" hangingPunct="1">
              <a:lnSpc>
                <a:spcPct val="130000"/>
              </a:lnSpc>
            </a:pPr>
            <a:r>
              <a:rPr kumimoji="0" lang="zh-CN" altLang="en-US">
                <a:latin typeface="Times New Roman" panose="02020603050405020304" pitchFamily="18" charset="0"/>
              </a:rPr>
              <a:t>第一个登上月球的宇航员阿姆斯特朗  </a:t>
            </a:r>
            <a:r>
              <a:rPr kumimoji="0" lang="en-US" altLang="zh-CN">
                <a:latin typeface="Times New Roman" panose="02020603050405020304" pitchFamily="18" charset="0"/>
              </a:rPr>
              <a:t>(Neil Alden Armstrong) 1969</a:t>
            </a:r>
            <a:r>
              <a:rPr kumimoji="0" lang="zh-CN" altLang="en-US">
                <a:latin typeface="Times New Roman" panose="02020603050405020304" pitchFamily="18" charset="0"/>
              </a:rPr>
              <a:t>年</a:t>
            </a:r>
            <a:r>
              <a:rPr kumimoji="0" lang="en-US" altLang="zh-CN">
                <a:latin typeface="Times New Roman" panose="02020603050405020304" pitchFamily="18" charset="0"/>
              </a:rPr>
              <a:t>7</a:t>
            </a:r>
            <a:r>
              <a:rPr kumimoji="0" lang="zh-CN" altLang="en-US">
                <a:latin typeface="Times New Roman" panose="02020603050405020304" pitchFamily="18" charset="0"/>
              </a:rPr>
              <a:t>月</a:t>
            </a:r>
            <a:r>
              <a:rPr kumimoji="0" lang="en-US" altLang="zh-CN">
                <a:latin typeface="Times New Roman" panose="02020603050405020304" pitchFamily="18" charset="0"/>
              </a:rPr>
              <a:t>20</a:t>
            </a:r>
            <a:r>
              <a:rPr kumimoji="0" lang="zh-CN" altLang="en-US">
                <a:latin typeface="Times New Roman" panose="02020603050405020304" pitchFamily="18" charset="0"/>
              </a:rPr>
              <a:t>日，美国宇航员尼尔</a:t>
            </a:r>
            <a:r>
              <a:rPr kumimoji="0" lang="en-US" altLang="zh-CN">
                <a:latin typeface="Times New Roman" panose="02020603050405020304" pitchFamily="18" charset="0"/>
              </a:rPr>
              <a:t>·</a:t>
            </a:r>
            <a:r>
              <a:rPr kumimoji="0" lang="zh-CN" altLang="en-US">
                <a:latin typeface="Times New Roman" panose="02020603050405020304" pitchFamily="18" charset="0"/>
              </a:rPr>
              <a:t>阿姆斯特朗和巴兹</a:t>
            </a:r>
            <a:r>
              <a:rPr kumimoji="0" lang="en-US" altLang="zh-CN">
                <a:latin typeface="Times New Roman" panose="02020603050405020304" pitchFamily="18" charset="0"/>
              </a:rPr>
              <a:t>·</a:t>
            </a:r>
            <a:r>
              <a:rPr kumimoji="0" lang="zh-CN" altLang="en-US">
                <a:latin typeface="Times New Roman" panose="02020603050405020304" pitchFamily="18" charset="0"/>
              </a:rPr>
              <a:t>奥尔德林乘“阿波罗”</a:t>
            </a:r>
            <a:r>
              <a:rPr kumimoji="0" lang="en-US" altLang="zh-CN">
                <a:latin typeface="Times New Roman" panose="02020603050405020304" pitchFamily="18" charset="0"/>
              </a:rPr>
              <a:t>11</a:t>
            </a:r>
            <a:r>
              <a:rPr kumimoji="0" lang="zh-CN" altLang="en-US">
                <a:latin typeface="Times New Roman" panose="02020603050405020304" pitchFamily="18" charset="0"/>
              </a:rPr>
              <a:t>号飞船首次登月 。阿姆斯特朗率先踏上月球那荒凉而沉寂的土地，成为第一个登上月球并在月球上行走的人。当时他说出了此后在无数场合常被引用的名言：</a:t>
            </a:r>
            <a:r>
              <a:rPr kumimoji="0" lang="zh-CN" altLang="en-US" b="1">
                <a:solidFill>
                  <a:srgbClr val="FFFF00"/>
                </a:solidFill>
                <a:latin typeface="Times New Roman" panose="02020603050405020304" pitchFamily="18" charset="0"/>
              </a:rPr>
              <a:t>“这是个人迈出的一小步，但却是人类迈出的一大步。”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a:extLst>
              <a:ext uri="{FF2B5EF4-FFF2-40B4-BE49-F238E27FC236}">
                <a16:creationId xmlns:a16="http://schemas.microsoft.com/office/drawing/2014/main" id="{21798B25-D91B-4223-ADD9-58270086145F}"/>
              </a:ext>
            </a:extLst>
          </p:cNvPr>
          <p:cNvSpPr>
            <a:spLocks noGrp="1" noChangeArrowheads="1"/>
          </p:cNvSpPr>
          <p:nvPr>
            <p:ph type="title"/>
          </p:nvPr>
        </p:nvSpPr>
        <p:spPr>
          <a:xfrm>
            <a:off x="685800" y="533400"/>
            <a:ext cx="7772400" cy="1143000"/>
          </a:xfrm>
        </p:spPr>
        <p:txBody>
          <a:bodyPr rtlCol="0">
            <a:scene3d>
              <a:camera prst="orthographicFront"/>
              <a:lightRig rig="soft" dir="t"/>
            </a:scene3d>
            <a:sp3d prstMaterial="matte">
              <a:bevelT w="12700" h="12700"/>
            </a:sp3d>
          </a:bodyPr>
          <a:lstStyle/>
          <a:p>
            <a:pPr eaLnBrk="1" fontAlgn="auto" hangingPunct="1">
              <a:spcAft>
                <a:spcPts val="0"/>
              </a:spcAft>
              <a:defRPr/>
            </a:pPr>
            <a:r>
              <a:rPr kumimoji="0" lang="en-US" altLang="zh-CN" sz="3600" b="1" dirty="0">
                <a:solidFill>
                  <a:srgbClr val="FFFF00"/>
                </a:solidFill>
                <a:latin typeface="楷体_GB2312" pitchFamily="49" charset="-122"/>
                <a:ea typeface="楷体_GB2312" pitchFamily="49" charset="-122"/>
                <a:cs typeface="+mj-cs"/>
              </a:rPr>
              <a:t>20</a:t>
            </a:r>
            <a:r>
              <a:rPr kumimoji="0" sz="3600" b="1" dirty="0">
                <a:solidFill>
                  <a:srgbClr val="FFFF00"/>
                </a:solidFill>
                <a:latin typeface="楷体_GB2312" pitchFamily="49" charset="-122"/>
                <a:ea typeface="楷体_GB2312" pitchFamily="49" charset="-122"/>
                <a:cs typeface="+mj-cs"/>
              </a:rPr>
              <a:t>世纪人类的足迹已经印记在月球上</a:t>
            </a:r>
          </a:p>
        </p:txBody>
      </p:sp>
      <p:sp>
        <p:nvSpPr>
          <p:cNvPr id="88067" name="Rectangle 3">
            <a:extLst>
              <a:ext uri="{FF2B5EF4-FFF2-40B4-BE49-F238E27FC236}">
                <a16:creationId xmlns:a16="http://schemas.microsoft.com/office/drawing/2014/main" id="{0935F798-EE2D-4782-8B3A-2B93ED4D9386}"/>
              </a:ext>
            </a:extLst>
          </p:cNvPr>
          <p:cNvSpPr>
            <a:spLocks noGrp="1"/>
          </p:cNvSpPr>
          <p:nvPr>
            <p:ph idx="1"/>
          </p:nvPr>
        </p:nvSpPr>
        <p:spPr>
          <a:xfrm>
            <a:off x="609600" y="1989138"/>
            <a:ext cx="8229600" cy="4183062"/>
          </a:xfrm>
        </p:spPr>
        <p:txBody>
          <a:bodyPr/>
          <a:lstStyle/>
          <a:p>
            <a:pPr eaLnBrk="1" hangingPunct="1">
              <a:buFont typeface="Wingdings" panose="05000000000000000000" pitchFamily="2" charset="2"/>
              <a:buChar char="Ø"/>
            </a:pPr>
            <a:r>
              <a:rPr kumimoji="0" lang="en-US" altLang="zh-CN" sz="3600">
                <a:latin typeface="楷体_GB2312" charset="-122"/>
                <a:ea typeface="楷体_GB2312" charset="-122"/>
              </a:rPr>
              <a:t> </a:t>
            </a:r>
            <a:r>
              <a:rPr kumimoji="0" lang="zh-CN" altLang="en-US" sz="3600">
                <a:latin typeface="楷体_GB2312" charset="-122"/>
                <a:ea typeface="楷体_GB2312" charset="-122"/>
              </a:rPr>
              <a:t>宇宙飞船 </a:t>
            </a:r>
          </a:p>
          <a:p>
            <a:pPr eaLnBrk="1" hangingPunct="1">
              <a:buFont typeface="Wingdings" panose="05000000000000000000" pitchFamily="2" charset="2"/>
              <a:buChar char="Ø"/>
            </a:pPr>
            <a:r>
              <a:rPr kumimoji="0" lang="zh-CN" altLang="en-US" sz="3600">
                <a:latin typeface="楷体_GB2312" charset="-122"/>
                <a:ea typeface="楷体_GB2312" charset="-122"/>
              </a:rPr>
              <a:t> 阿波罗计划</a:t>
            </a:r>
          </a:p>
          <a:p>
            <a:pPr eaLnBrk="1" hangingPunct="1">
              <a:buFont typeface="Wingdings" panose="05000000000000000000" pitchFamily="2" charset="2"/>
              <a:buChar char="Ø"/>
            </a:pPr>
            <a:r>
              <a:rPr kumimoji="0" lang="zh-CN" altLang="en-US" sz="3600">
                <a:latin typeface="楷体_GB2312" charset="-122"/>
                <a:ea typeface="楷体_GB2312" charset="-122"/>
              </a:rPr>
              <a:t> 飞向火星</a:t>
            </a:r>
          </a:p>
          <a:p>
            <a:pPr eaLnBrk="1" hangingPunct="1">
              <a:buFont typeface="Wingdings" panose="05000000000000000000" pitchFamily="2" charset="2"/>
              <a:buChar char="Ø"/>
            </a:pPr>
            <a:r>
              <a:rPr kumimoji="0" lang="zh-CN" altLang="en-US" sz="3600">
                <a:latin typeface="楷体_GB2312" charset="-122"/>
                <a:ea typeface="楷体_GB2312" charset="-122"/>
              </a:rPr>
              <a:t> 飞向宇宙边缘</a:t>
            </a:r>
            <a:r>
              <a:rPr kumimoji="0" lang="zh-CN" altLang="en-US" sz="3600">
                <a:latin typeface="黑体" panose="02010609060101010101" pitchFamily="49" charset="-122"/>
                <a:ea typeface="黑体" panose="02010609060101010101" pitchFamily="49" charset="-122"/>
              </a:rPr>
              <a:t>    </a:t>
            </a:r>
            <a:endParaRPr kumimoji="0"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5" name="Rectangle 3">
            <a:extLst>
              <a:ext uri="{FF2B5EF4-FFF2-40B4-BE49-F238E27FC236}">
                <a16:creationId xmlns:a16="http://schemas.microsoft.com/office/drawing/2014/main" id="{43F5E853-BABD-4F63-BE36-16B1C3870CC3}"/>
              </a:ext>
            </a:extLst>
          </p:cNvPr>
          <p:cNvSpPr>
            <a:spLocks noGrp="1" noChangeArrowheads="1"/>
          </p:cNvSpPr>
          <p:nvPr>
            <p:ph type="title"/>
          </p:nvPr>
        </p:nvSpPr>
        <p:spPr>
          <a:xfrm>
            <a:off x="827584" y="764704"/>
            <a:ext cx="7859216" cy="5256684"/>
          </a:xfrm>
        </p:spPr>
        <p:txBody>
          <a:bodyPr rtlCol="0">
            <a:normAutofit fontScale="90000"/>
            <a:scene3d>
              <a:camera prst="orthographicFront"/>
              <a:lightRig rig="soft" dir="t"/>
            </a:scene3d>
            <a:sp3d prstMaterial="matte">
              <a:bevelT w="12700" h="12700"/>
            </a:sp3d>
          </a:bodyPr>
          <a:lstStyle/>
          <a:p>
            <a:pPr eaLnBrk="1" fontAlgn="auto" hangingPunct="1">
              <a:lnSpc>
                <a:spcPct val="130000"/>
              </a:lnSpc>
              <a:spcAft>
                <a:spcPts val="0"/>
              </a:spcAft>
              <a:defRPr/>
            </a:pPr>
            <a:r>
              <a:rPr kumimoji="0" sz="3200" b="1" dirty="0">
                <a:solidFill>
                  <a:schemeClr val="tx1"/>
                </a:solidFill>
                <a:latin typeface="Times New Roman" pitchFamily="18" charset="0"/>
                <a:ea typeface="楷体_GB2312" pitchFamily="49" charset="-122"/>
                <a:cs typeface="+mj-cs"/>
              </a:rPr>
              <a:t>飞的最远的航天器</a:t>
            </a:r>
            <a:br>
              <a:rPr kumimoji="0" sz="3200" dirty="0">
                <a:solidFill>
                  <a:schemeClr val="tx1"/>
                </a:solidFill>
                <a:latin typeface="Times New Roman" pitchFamily="18" charset="0"/>
                <a:ea typeface="楷体_GB2312" pitchFamily="49" charset="-122"/>
                <a:cs typeface="+mj-cs"/>
              </a:rPr>
            </a:br>
            <a:r>
              <a:rPr kumimoji="0" sz="3200" dirty="0">
                <a:solidFill>
                  <a:srgbClr val="FFFF00"/>
                </a:solidFill>
                <a:latin typeface="Times New Roman" pitchFamily="18" charset="0"/>
                <a:ea typeface="楷体_GB2312" pitchFamily="49" charset="-122"/>
                <a:cs typeface="+mj-cs"/>
              </a:rPr>
              <a:t>旅行者</a:t>
            </a:r>
            <a:r>
              <a:rPr kumimoji="0" lang="en-US" altLang="zh-CN" sz="3200" dirty="0">
                <a:solidFill>
                  <a:srgbClr val="FFFF00"/>
                </a:solidFill>
                <a:latin typeface="Times New Roman" pitchFamily="18" charset="0"/>
                <a:ea typeface="楷体_GB2312" pitchFamily="49" charset="-122"/>
                <a:cs typeface="+mj-cs"/>
              </a:rPr>
              <a:t>1</a:t>
            </a:r>
            <a:r>
              <a:rPr kumimoji="0" sz="3200" dirty="0">
                <a:solidFill>
                  <a:srgbClr val="FFFF00"/>
                </a:solidFill>
                <a:latin typeface="Times New Roman" pitchFamily="18" charset="0"/>
                <a:ea typeface="楷体_GB2312" pitchFamily="49" charset="-122"/>
                <a:cs typeface="+mj-cs"/>
              </a:rPr>
              <a:t>号</a:t>
            </a:r>
            <a:r>
              <a:rPr kumimoji="0" lang="en-US" altLang="zh-CN" sz="3200" dirty="0">
                <a:solidFill>
                  <a:schemeClr val="tx1"/>
                </a:solidFill>
                <a:latin typeface="Times New Roman" pitchFamily="18" charset="0"/>
                <a:ea typeface="楷体_GB2312" pitchFamily="49" charset="-122"/>
                <a:cs typeface="+mj-cs"/>
              </a:rPr>
              <a:t>(Voyager 1)</a:t>
            </a:r>
            <a:r>
              <a:rPr kumimoji="0" sz="3200" dirty="0">
                <a:solidFill>
                  <a:schemeClr val="tx1"/>
                </a:solidFill>
                <a:latin typeface="Times New Roman" pitchFamily="18" charset="0"/>
                <a:ea typeface="楷体_GB2312" pitchFamily="49" charset="-122"/>
                <a:cs typeface="+mj-cs"/>
              </a:rPr>
              <a:t>是一艘无人外太阳系太空探测器，重</a:t>
            </a:r>
            <a:r>
              <a:rPr kumimoji="0" lang="en-US" altLang="zh-CN" sz="3200" dirty="0">
                <a:solidFill>
                  <a:schemeClr val="tx1"/>
                </a:solidFill>
                <a:latin typeface="Times New Roman" pitchFamily="18" charset="0"/>
                <a:ea typeface="楷体_GB2312" pitchFamily="49" charset="-122"/>
                <a:cs typeface="+mj-cs"/>
              </a:rPr>
              <a:t>815</a:t>
            </a:r>
            <a:r>
              <a:rPr kumimoji="0" sz="3200" dirty="0">
                <a:solidFill>
                  <a:schemeClr val="tx1"/>
                </a:solidFill>
                <a:latin typeface="Times New Roman" pitchFamily="18" charset="0"/>
                <a:ea typeface="楷体_GB2312" pitchFamily="49" charset="-122"/>
                <a:cs typeface="+mj-cs"/>
              </a:rPr>
              <a:t>千克，于</a:t>
            </a:r>
            <a:r>
              <a:rPr kumimoji="0" lang="en-US" altLang="zh-CN" sz="3200" dirty="0">
                <a:solidFill>
                  <a:schemeClr val="tx1"/>
                </a:solidFill>
                <a:latin typeface="Times New Roman" pitchFamily="18" charset="0"/>
                <a:ea typeface="楷体_GB2312" pitchFamily="49" charset="-122"/>
                <a:cs typeface="+mj-cs"/>
              </a:rPr>
              <a:t>1977</a:t>
            </a:r>
            <a:r>
              <a:rPr kumimoji="0" sz="3200" dirty="0">
                <a:solidFill>
                  <a:schemeClr val="tx1"/>
                </a:solidFill>
                <a:latin typeface="Times New Roman" pitchFamily="18" charset="0"/>
                <a:ea typeface="楷体_GB2312" pitchFamily="49" charset="-122"/>
                <a:cs typeface="+mj-cs"/>
              </a:rPr>
              <a:t>年</a:t>
            </a:r>
            <a:r>
              <a:rPr kumimoji="0" lang="en-US" altLang="zh-CN" sz="3200" dirty="0">
                <a:solidFill>
                  <a:schemeClr val="tx1"/>
                </a:solidFill>
                <a:latin typeface="Times New Roman" pitchFamily="18" charset="0"/>
                <a:ea typeface="楷体_GB2312" pitchFamily="49" charset="-122"/>
                <a:cs typeface="+mj-cs"/>
              </a:rPr>
              <a:t>9</a:t>
            </a:r>
            <a:r>
              <a:rPr kumimoji="0" sz="3200" dirty="0">
                <a:solidFill>
                  <a:schemeClr val="tx1"/>
                </a:solidFill>
                <a:latin typeface="Times New Roman" pitchFamily="18" charset="0"/>
                <a:ea typeface="楷体_GB2312" pitchFamily="49" charset="-122"/>
                <a:cs typeface="+mj-cs"/>
              </a:rPr>
              <a:t>月</a:t>
            </a:r>
            <a:r>
              <a:rPr kumimoji="0" lang="en-US" altLang="zh-CN" sz="3200" dirty="0">
                <a:solidFill>
                  <a:schemeClr val="tx1"/>
                </a:solidFill>
                <a:latin typeface="Times New Roman" pitchFamily="18" charset="0"/>
                <a:ea typeface="楷体_GB2312" pitchFamily="49" charset="-122"/>
                <a:cs typeface="+mj-cs"/>
              </a:rPr>
              <a:t>5</a:t>
            </a:r>
            <a:r>
              <a:rPr kumimoji="0" sz="3200" dirty="0">
                <a:solidFill>
                  <a:schemeClr val="tx1"/>
                </a:solidFill>
                <a:latin typeface="Times New Roman" pitchFamily="18" charset="0"/>
                <a:ea typeface="楷体_GB2312" pitchFamily="49" charset="-122"/>
                <a:cs typeface="+mj-cs"/>
              </a:rPr>
              <a:t>日发射。它曾到访过木星及土星，是提供了其卫星高解像清晰照片的第一艘太空船。现时，它是离地球最远的人造飞行器。旅行者</a:t>
            </a:r>
            <a:r>
              <a:rPr kumimoji="0" lang="en-US" altLang="zh-CN" sz="3200" dirty="0">
                <a:solidFill>
                  <a:schemeClr val="tx1"/>
                </a:solidFill>
                <a:latin typeface="Times New Roman" pitchFamily="18" charset="0"/>
                <a:ea typeface="楷体_GB2312" pitchFamily="49" charset="-122"/>
                <a:cs typeface="+mj-cs"/>
              </a:rPr>
              <a:t>1</a:t>
            </a:r>
            <a:r>
              <a:rPr kumimoji="0" sz="3200" dirty="0">
                <a:solidFill>
                  <a:schemeClr val="tx1"/>
                </a:solidFill>
                <a:latin typeface="Times New Roman" pitchFamily="18" charset="0"/>
                <a:ea typeface="楷体_GB2312" pitchFamily="49" charset="-122"/>
                <a:cs typeface="+mj-cs"/>
              </a:rPr>
              <a:t>号现时已经进入太阳系最外层边界，并即将飞出太阳系，目前处于太阳影响范围与星际介质之间。</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74" name="Picture 2">
            <a:extLst>
              <a:ext uri="{FF2B5EF4-FFF2-40B4-BE49-F238E27FC236}">
                <a16:creationId xmlns:a16="http://schemas.microsoft.com/office/drawing/2014/main" id="{3A65F162-7305-47F3-BBB4-4B0DBF87BF49}"/>
              </a:ext>
            </a:extLst>
          </p:cNvPr>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275" name="Rectangle 3">
            <a:extLst>
              <a:ext uri="{FF2B5EF4-FFF2-40B4-BE49-F238E27FC236}">
                <a16:creationId xmlns:a16="http://schemas.microsoft.com/office/drawing/2014/main" id="{BBAF5AB3-4D72-421C-A17E-6DCE10140CE9}"/>
              </a:ext>
            </a:extLst>
          </p:cNvPr>
          <p:cNvSpPr>
            <a:spLocks noGrp="1" noChangeArrowheads="1"/>
          </p:cNvSpPr>
          <p:nvPr>
            <p:ph type="title"/>
          </p:nvPr>
        </p:nvSpPr>
        <p:spPr>
          <a:xfrm>
            <a:off x="762000" y="332656"/>
            <a:ext cx="7471200" cy="1084982"/>
          </a:xfrm>
        </p:spPr>
        <p:txBody>
          <a:bodyPr rtlCol="0">
            <a:scene3d>
              <a:camera prst="orthographicFront"/>
              <a:lightRig rig="soft" dir="t"/>
            </a:scene3d>
            <a:sp3d prstMaterial="matte">
              <a:bevelT w="12700" h="12700"/>
            </a:sp3d>
          </a:bodyPr>
          <a:lstStyle/>
          <a:p>
            <a:pPr eaLnBrk="1" fontAlgn="auto" hangingPunct="1">
              <a:spcAft>
                <a:spcPts val="0"/>
              </a:spcAft>
              <a:defRPr/>
            </a:pPr>
            <a:r>
              <a:rPr kumimoji="0" sz="4000" dirty="0">
                <a:solidFill>
                  <a:schemeClr val="accent4"/>
                </a:solidFill>
                <a:ea typeface="楷体_GB2312" pitchFamily="49" charset="-122"/>
                <a:cs typeface="+mj-cs"/>
              </a:rPr>
              <a:t>给太空带去的人类信息</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1859" name="Picture 3">
            <a:extLst>
              <a:ext uri="{FF2B5EF4-FFF2-40B4-BE49-F238E27FC236}">
                <a16:creationId xmlns:a16="http://schemas.microsoft.com/office/drawing/2014/main" id="{D89E99C9-F8FE-40A7-966A-334B84361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911225"/>
            <a:ext cx="54705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1860" name="Rectangle 4">
            <a:extLst>
              <a:ext uri="{FF2B5EF4-FFF2-40B4-BE49-F238E27FC236}">
                <a16:creationId xmlns:a16="http://schemas.microsoft.com/office/drawing/2014/main" id="{A08F8969-49BA-4238-A354-DAB2F63474B9}"/>
              </a:ext>
            </a:extLst>
          </p:cNvPr>
          <p:cNvSpPr>
            <a:spLocks noGrp="1" noChangeArrowheads="1"/>
          </p:cNvSpPr>
          <p:nvPr>
            <p:ph type="title"/>
          </p:nvPr>
        </p:nvSpPr>
        <p:spPr>
          <a:xfrm>
            <a:off x="755576" y="260648"/>
            <a:ext cx="6541520" cy="1156990"/>
          </a:xfrm>
        </p:spPr>
        <p:txBody>
          <a:bodyPr rtlCol="0">
            <a:noAutofit/>
            <a:scene3d>
              <a:camera prst="orthographicFront"/>
              <a:lightRig rig="soft" dir="t"/>
            </a:scene3d>
            <a:sp3d prstMaterial="matte">
              <a:bevelT w="12700" h="12700"/>
            </a:sp3d>
          </a:bodyPr>
          <a:lstStyle/>
          <a:p>
            <a:pPr eaLnBrk="1" fontAlgn="auto" hangingPunct="1">
              <a:spcAft>
                <a:spcPts val="0"/>
              </a:spcAft>
              <a:defRPr/>
            </a:pPr>
            <a:r>
              <a:rPr kumimoji="0" sz="2400" b="1" dirty="0">
                <a:solidFill>
                  <a:schemeClr val="tx1"/>
                </a:solidFill>
                <a:ea typeface="楷体_GB2312" pitchFamily="49" charset="-122"/>
                <a:cs typeface="+mj-cs"/>
              </a:rPr>
              <a:t>哈勃太空望远镜拍摄的</a:t>
            </a:r>
            <a:br>
              <a:rPr kumimoji="0" sz="2400" b="1" dirty="0">
                <a:solidFill>
                  <a:schemeClr val="tx1"/>
                </a:solidFill>
                <a:ea typeface="楷体_GB2312" pitchFamily="49" charset="-122"/>
                <a:cs typeface="+mj-cs"/>
              </a:rPr>
            </a:br>
            <a:r>
              <a:rPr kumimoji="0" sz="2400" b="1" dirty="0">
                <a:solidFill>
                  <a:schemeClr val="tx1"/>
                </a:solidFill>
                <a:ea typeface="楷体_GB2312" pitchFamily="49" charset="-122"/>
                <a:cs typeface="+mj-cs"/>
              </a:rPr>
              <a:t>宇宙边缘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761859"/>
                                        </p:tgtEl>
                                        <p:attrNameLst>
                                          <p:attrName>style.visibility</p:attrName>
                                        </p:attrNameLst>
                                      </p:cBhvr>
                                      <p:to>
                                        <p:strVal val="visible"/>
                                      </p:to>
                                    </p:set>
                                    <p:animEffect transition="in" filter="box(out)">
                                      <p:cBhvr>
                                        <p:cTn id="7" dur="500"/>
                                        <p:tgtEl>
                                          <p:spTgt spid="76185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59"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a:extLst>
              <a:ext uri="{FF2B5EF4-FFF2-40B4-BE49-F238E27FC236}">
                <a16:creationId xmlns:a16="http://schemas.microsoft.com/office/drawing/2014/main" id="{93FDD72C-4962-443B-BF40-602BDB865582}"/>
              </a:ext>
            </a:extLst>
          </p:cNvPr>
          <p:cNvSpPr>
            <a:spLocks noGrp="1"/>
          </p:cNvSpPr>
          <p:nvPr>
            <p:ph idx="1"/>
          </p:nvPr>
        </p:nvSpPr>
        <p:spPr/>
        <p:txBody>
          <a:bodyPr/>
          <a:lstStyle/>
          <a:p>
            <a:pPr eaLnBrk="1" hangingPunct="1"/>
            <a:r>
              <a:rPr kumimoji="0" lang="en-US" altLang="zh-CN" sz="3600" b="1">
                <a:latin typeface="黑体" panose="02010609060101010101" pitchFamily="49" charset="-122"/>
                <a:ea typeface="黑体" panose="02010609060101010101" pitchFamily="49" charset="-122"/>
              </a:rPr>
              <a:t>     </a:t>
            </a:r>
            <a:endParaRPr kumimoji="0" lang="en-US" altLang="zh-CN" sz="3600" b="1">
              <a:latin typeface="华文中宋" panose="02010600040101010101" pitchFamily="2" charset="-122"/>
              <a:ea typeface="华文中宋" panose="02010600040101010101" pitchFamily="2" charset="-122"/>
            </a:endParaRPr>
          </a:p>
        </p:txBody>
      </p:sp>
      <p:pic>
        <p:nvPicPr>
          <p:cNvPr id="92163" name="Picture 5">
            <a:extLst>
              <a:ext uri="{FF2B5EF4-FFF2-40B4-BE49-F238E27FC236}">
                <a16:creationId xmlns:a16="http://schemas.microsoft.com/office/drawing/2014/main" id="{42AA96D7-294E-45E7-9164-4857CDFE2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a:extLst>
              <a:ext uri="{FF2B5EF4-FFF2-40B4-BE49-F238E27FC236}">
                <a16:creationId xmlns:a16="http://schemas.microsoft.com/office/drawing/2014/main" id="{25008CE5-7D78-4A6E-89C3-B09D8589925C}"/>
              </a:ext>
            </a:extLst>
          </p:cNvPr>
          <p:cNvSpPr>
            <a:spLocks noGrp="1" noChangeArrowheads="1"/>
          </p:cNvSpPr>
          <p:nvPr>
            <p:ph type="title"/>
          </p:nvPr>
        </p:nvSpPr>
        <p:spPr>
          <a:xfrm>
            <a:off x="457200" y="274638"/>
            <a:ext cx="7776000" cy="1143000"/>
          </a:xfrm>
        </p:spPr>
        <p:txBody>
          <a:bodyPr rtlCol="0">
            <a:scene3d>
              <a:camera prst="orthographicFront"/>
              <a:lightRig rig="soft" dir="t"/>
            </a:scene3d>
            <a:sp3d prstMaterial="matte">
              <a:bevelT w="12700" h="12700"/>
            </a:sp3d>
          </a:bodyPr>
          <a:lstStyle/>
          <a:p>
            <a:pPr eaLnBrk="1" fontAlgn="auto" hangingPunct="1">
              <a:spcAft>
                <a:spcPts val="0"/>
              </a:spcAft>
              <a:defRPr/>
            </a:pPr>
            <a:r>
              <a:rPr kumimoji="0" dirty="0">
                <a:solidFill>
                  <a:srgbClr val="FFFF00"/>
                </a:solidFill>
                <a:ea typeface="楷体_GB2312" pitchFamily="49" charset="-122"/>
                <a:cs typeface="+mj-cs"/>
              </a:rPr>
              <a:t>宇宙学的理论进步</a:t>
            </a:r>
          </a:p>
        </p:txBody>
      </p:sp>
      <p:sp>
        <p:nvSpPr>
          <p:cNvPr id="94211" name="Rectangle 3">
            <a:extLst>
              <a:ext uri="{FF2B5EF4-FFF2-40B4-BE49-F238E27FC236}">
                <a16:creationId xmlns:a16="http://schemas.microsoft.com/office/drawing/2014/main" id="{355A5C05-AC46-4725-95A1-D9F900C888E6}"/>
              </a:ext>
            </a:extLst>
          </p:cNvPr>
          <p:cNvSpPr>
            <a:spLocks noGrp="1"/>
          </p:cNvSpPr>
          <p:nvPr>
            <p:ph idx="1"/>
          </p:nvPr>
        </p:nvSpPr>
        <p:spPr>
          <a:xfrm>
            <a:off x="900113" y="1557338"/>
            <a:ext cx="7710487" cy="4386262"/>
          </a:xfrm>
        </p:spPr>
        <p:txBody>
          <a:bodyPr/>
          <a:lstStyle/>
          <a:p>
            <a:pPr eaLnBrk="1" hangingPunct="1">
              <a:buFont typeface="Wingdings" panose="05000000000000000000" pitchFamily="2" charset="2"/>
              <a:buChar char="Ø"/>
            </a:pPr>
            <a:r>
              <a:rPr kumimoji="0" lang="zh-CN" altLang="en-US">
                <a:ea typeface="楷体_GB2312" charset="-122"/>
              </a:rPr>
              <a:t>相对论</a:t>
            </a:r>
          </a:p>
          <a:p>
            <a:pPr lvl="1" eaLnBrk="1" hangingPunct="1"/>
            <a:r>
              <a:rPr kumimoji="0" lang="zh-CN" altLang="en-US">
                <a:ea typeface="楷体_GB2312" charset="-122"/>
              </a:rPr>
              <a:t>时空弯曲</a:t>
            </a:r>
          </a:p>
          <a:p>
            <a:pPr lvl="1" eaLnBrk="1" hangingPunct="1"/>
            <a:r>
              <a:rPr kumimoji="0" lang="zh-CN" altLang="en-US">
                <a:ea typeface="楷体_GB2312" charset="-122"/>
              </a:rPr>
              <a:t>物质与运动</a:t>
            </a:r>
          </a:p>
          <a:p>
            <a:pPr eaLnBrk="1" hangingPunct="1">
              <a:buFont typeface="Wingdings" panose="05000000000000000000" pitchFamily="2" charset="2"/>
              <a:buChar char="Ø"/>
            </a:pPr>
            <a:r>
              <a:rPr kumimoji="0" lang="zh-CN" altLang="en-US">
                <a:ea typeface="楷体_GB2312" charset="-122"/>
              </a:rPr>
              <a:t>大爆炸理论</a:t>
            </a:r>
          </a:p>
          <a:p>
            <a:pPr lvl="1" eaLnBrk="1" hangingPunct="1"/>
            <a:r>
              <a:rPr kumimoji="0" lang="zh-CN" altLang="en-US">
                <a:ea typeface="楷体_GB2312" charset="-122"/>
              </a:rPr>
              <a:t>宇宙奇点</a:t>
            </a:r>
          </a:p>
          <a:p>
            <a:pPr lvl="1" eaLnBrk="1" hangingPunct="1"/>
            <a:r>
              <a:rPr kumimoji="0" lang="zh-CN" altLang="en-US">
                <a:ea typeface="楷体_GB2312" charset="-122"/>
              </a:rPr>
              <a:t>有限无限，有界</a:t>
            </a:r>
          </a:p>
          <a:p>
            <a:pPr eaLnBrk="1" hangingPunct="1">
              <a:buFont typeface="Wingdings" panose="05000000000000000000" pitchFamily="2" charset="2"/>
              <a:buChar char="Ø"/>
            </a:pPr>
            <a:r>
              <a:rPr kumimoji="0" lang="zh-CN" altLang="en-US">
                <a:ea typeface="楷体_GB2312" charset="-122"/>
              </a:rPr>
              <a:t>超弦理论</a:t>
            </a:r>
          </a:p>
          <a:p>
            <a:pPr lvl="1" eaLnBrk="1" hangingPunct="1"/>
            <a:r>
              <a:rPr kumimoji="0" lang="zh-CN" altLang="en-US">
                <a:ea typeface="楷体_GB2312" charset="-122"/>
              </a:rPr>
              <a:t>统一之梦：弱电和弦，时空卷缩</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67">
            <a:extLst>
              <a:ext uri="{FF2B5EF4-FFF2-40B4-BE49-F238E27FC236}">
                <a16:creationId xmlns:a16="http://schemas.microsoft.com/office/drawing/2014/main" id="{F0233252-DE04-4290-9021-FE0ECAE78260}"/>
              </a:ext>
            </a:extLst>
          </p:cNvPr>
          <p:cNvGrpSpPr>
            <a:grpSpLocks noChangeAspect="1"/>
          </p:cNvGrpSpPr>
          <p:nvPr/>
        </p:nvGrpSpPr>
        <p:grpSpPr bwMode="auto">
          <a:xfrm flipH="1" flipV="1">
            <a:off x="3000375" y="5548775"/>
            <a:ext cx="3143250" cy="1308806"/>
            <a:chOff x="2060" y="-19"/>
            <a:chExt cx="3564" cy="1484"/>
          </a:xfrm>
        </p:grpSpPr>
        <p:sp>
          <p:nvSpPr>
            <p:cNvPr id="5" name="Freeform 668">
              <a:extLst>
                <a:ext uri="{FF2B5EF4-FFF2-40B4-BE49-F238E27FC236}">
                  <a16:creationId xmlns:a16="http://schemas.microsoft.com/office/drawing/2014/main" id="{2D3392FA-AA61-49F7-879B-A891EBA53CE1}"/>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69">
              <a:extLst>
                <a:ext uri="{FF2B5EF4-FFF2-40B4-BE49-F238E27FC236}">
                  <a16:creationId xmlns:a16="http://schemas.microsoft.com/office/drawing/2014/main" id="{5458D29D-28F9-4DD0-9A2D-DE73C509CAF2}"/>
                </a:ext>
              </a:extLst>
            </p:cNvPr>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70">
              <a:extLst>
                <a:ext uri="{FF2B5EF4-FFF2-40B4-BE49-F238E27FC236}">
                  <a16:creationId xmlns:a16="http://schemas.microsoft.com/office/drawing/2014/main" id="{3722E0F1-0A9E-4A65-AA0C-AEFDE7384C0B}"/>
                </a:ext>
              </a:extLst>
            </p:cNvPr>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71">
              <a:extLst>
                <a:ext uri="{FF2B5EF4-FFF2-40B4-BE49-F238E27FC236}">
                  <a16:creationId xmlns:a16="http://schemas.microsoft.com/office/drawing/2014/main" id="{9C53F162-5588-41AF-B6F9-D0CADA5796C4}"/>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72">
              <a:extLst>
                <a:ext uri="{FF2B5EF4-FFF2-40B4-BE49-F238E27FC236}">
                  <a16:creationId xmlns:a16="http://schemas.microsoft.com/office/drawing/2014/main" id="{9E93A9B5-EC27-48D6-9CB2-8527504E77F2}"/>
                </a:ext>
              </a:extLst>
            </p:cNvPr>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73">
              <a:extLst>
                <a:ext uri="{FF2B5EF4-FFF2-40B4-BE49-F238E27FC236}">
                  <a16:creationId xmlns:a16="http://schemas.microsoft.com/office/drawing/2014/main" id="{CC60A2F1-BA37-4D61-A698-1094AC6EB6AB}"/>
                </a:ext>
              </a:extLst>
            </p:cNvPr>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74">
              <a:extLst>
                <a:ext uri="{FF2B5EF4-FFF2-40B4-BE49-F238E27FC236}">
                  <a16:creationId xmlns:a16="http://schemas.microsoft.com/office/drawing/2014/main" id="{B91CD95F-3E3B-4C9F-A377-90FFF087B9A2}"/>
                </a:ext>
              </a:extLst>
            </p:cNvPr>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75">
              <a:extLst>
                <a:ext uri="{FF2B5EF4-FFF2-40B4-BE49-F238E27FC236}">
                  <a16:creationId xmlns:a16="http://schemas.microsoft.com/office/drawing/2014/main" id="{090E9A81-9D3C-4F7F-9E54-166D69DBB422}"/>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76">
              <a:extLst>
                <a:ext uri="{FF2B5EF4-FFF2-40B4-BE49-F238E27FC236}">
                  <a16:creationId xmlns:a16="http://schemas.microsoft.com/office/drawing/2014/main" id="{CF65FEF2-39C9-4F55-BC8E-6722992E874B}"/>
                </a:ext>
              </a:extLst>
            </p:cNvPr>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7">
              <a:extLst>
                <a:ext uri="{FF2B5EF4-FFF2-40B4-BE49-F238E27FC236}">
                  <a16:creationId xmlns:a16="http://schemas.microsoft.com/office/drawing/2014/main" id="{F6D316A6-9D4A-40CD-94CB-CD6BC76CF0FD}"/>
                </a:ext>
              </a:extLst>
            </p:cNvPr>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78">
              <a:extLst>
                <a:ext uri="{FF2B5EF4-FFF2-40B4-BE49-F238E27FC236}">
                  <a16:creationId xmlns:a16="http://schemas.microsoft.com/office/drawing/2014/main" id="{B45838F0-D6CE-4B84-809D-97289238068D}"/>
                </a:ext>
              </a:extLst>
            </p:cNvPr>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 name="Group 667">
            <a:extLst>
              <a:ext uri="{FF2B5EF4-FFF2-40B4-BE49-F238E27FC236}">
                <a16:creationId xmlns:a16="http://schemas.microsoft.com/office/drawing/2014/main" id="{D4DC8B8C-C3BD-4DF1-AD50-CFBE06495780}"/>
              </a:ext>
            </a:extLst>
          </p:cNvPr>
          <p:cNvGrpSpPr>
            <a:grpSpLocks noChangeAspect="1"/>
          </p:cNvGrpSpPr>
          <p:nvPr/>
        </p:nvGrpSpPr>
        <p:grpSpPr bwMode="auto">
          <a:xfrm rot="10800000" flipH="1" flipV="1">
            <a:off x="3002986" y="0"/>
            <a:ext cx="3143250" cy="1308806"/>
            <a:chOff x="2060" y="-19"/>
            <a:chExt cx="3564" cy="1484"/>
          </a:xfrm>
        </p:grpSpPr>
        <p:sp>
          <p:nvSpPr>
            <p:cNvPr id="17" name="Freeform 668">
              <a:extLst>
                <a:ext uri="{FF2B5EF4-FFF2-40B4-BE49-F238E27FC236}">
                  <a16:creationId xmlns:a16="http://schemas.microsoft.com/office/drawing/2014/main" id="{2141CAFF-2082-4A19-AD55-693F23B1408C}"/>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69">
              <a:extLst>
                <a:ext uri="{FF2B5EF4-FFF2-40B4-BE49-F238E27FC236}">
                  <a16:creationId xmlns:a16="http://schemas.microsoft.com/office/drawing/2014/main" id="{81AEB9B0-9056-4669-8E7A-B945792E5139}"/>
                </a:ext>
              </a:extLst>
            </p:cNvPr>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0">
              <a:extLst>
                <a:ext uri="{FF2B5EF4-FFF2-40B4-BE49-F238E27FC236}">
                  <a16:creationId xmlns:a16="http://schemas.microsoft.com/office/drawing/2014/main" id="{119DEFA4-273E-44A8-9665-B74BF7E522EB}"/>
                </a:ext>
              </a:extLst>
            </p:cNvPr>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1">
              <a:extLst>
                <a:ext uri="{FF2B5EF4-FFF2-40B4-BE49-F238E27FC236}">
                  <a16:creationId xmlns:a16="http://schemas.microsoft.com/office/drawing/2014/main" id="{1849576D-B47D-4BF5-9024-5E1BD7A1C7BB}"/>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2">
              <a:extLst>
                <a:ext uri="{FF2B5EF4-FFF2-40B4-BE49-F238E27FC236}">
                  <a16:creationId xmlns:a16="http://schemas.microsoft.com/office/drawing/2014/main" id="{E3D9794E-1590-4B45-A18A-F62D38464942}"/>
                </a:ext>
              </a:extLst>
            </p:cNvPr>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3">
              <a:extLst>
                <a:ext uri="{FF2B5EF4-FFF2-40B4-BE49-F238E27FC236}">
                  <a16:creationId xmlns:a16="http://schemas.microsoft.com/office/drawing/2014/main" id="{631E38AD-9347-4328-8A6C-367FAE4714BB}"/>
                </a:ext>
              </a:extLst>
            </p:cNvPr>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74">
              <a:extLst>
                <a:ext uri="{FF2B5EF4-FFF2-40B4-BE49-F238E27FC236}">
                  <a16:creationId xmlns:a16="http://schemas.microsoft.com/office/drawing/2014/main" id="{55D28EF3-E85B-4D78-8389-A4E34DB9C3C6}"/>
                </a:ext>
              </a:extLst>
            </p:cNvPr>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75">
              <a:extLst>
                <a:ext uri="{FF2B5EF4-FFF2-40B4-BE49-F238E27FC236}">
                  <a16:creationId xmlns:a16="http://schemas.microsoft.com/office/drawing/2014/main" id="{FD0DBB68-B18F-46A5-80E1-4959F78A745C}"/>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76">
              <a:extLst>
                <a:ext uri="{FF2B5EF4-FFF2-40B4-BE49-F238E27FC236}">
                  <a16:creationId xmlns:a16="http://schemas.microsoft.com/office/drawing/2014/main" id="{59B7EBFA-3E07-4456-A25F-5F9FCF34BD8B}"/>
                </a:ext>
              </a:extLst>
            </p:cNvPr>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7">
              <a:extLst>
                <a:ext uri="{FF2B5EF4-FFF2-40B4-BE49-F238E27FC236}">
                  <a16:creationId xmlns:a16="http://schemas.microsoft.com/office/drawing/2014/main" id="{5816B88E-0532-4FE5-B066-A8D191A80BE7}"/>
                </a:ext>
              </a:extLst>
            </p:cNvPr>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78">
              <a:extLst>
                <a:ext uri="{FF2B5EF4-FFF2-40B4-BE49-F238E27FC236}">
                  <a16:creationId xmlns:a16="http://schemas.microsoft.com/office/drawing/2014/main" id="{4A95D8C2-2F40-4094-AF94-441B9F3BB03C}"/>
                </a:ext>
              </a:extLst>
            </p:cNvPr>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Rectangle 2">
            <a:extLst>
              <a:ext uri="{FF2B5EF4-FFF2-40B4-BE49-F238E27FC236}">
                <a16:creationId xmlns:a16="http://schemas.microsoft.com/office/drawing/2014/main" id="{C528C5FB-1E05-4864-9AFD-492AB8604594}"/>
              </a:ext>
            </a:extLst>
          </p:cNvPr>
          <p:cNvSpPr txBox="1">
            <a:spLocks noChangeArrowheads="1"/>
          </p:cNvSpPr>
          <p:nvPr/>
        </p:nvSpPr>
        <p:spPr>
          <a:xfrm>
            <a:off x="-7938" y="2710039"/>
            <a:ext cx="9144000" cy="1060450"/>
          </a:xfrm>
          <a:prstGeom prst="rect">
            <a:avLst/>
          </a:prstGeom>
        </p:spPr>
        <p:txBody>
          <a:bodyPr vert="horz" wrap="square" lIns="91440" tIns="45720" rIns="91440" bIns="45720" numCol="1" rtlCol="0" anchor="ctr" anchorCtr="0" compatLnSpc="1">
            <a:prstTxWarp prst="textNoShape">
              <a:avLst/>
            </a:prstTxWarp>
            <a:normAutofit/>
            <a:scene3d>
              <a:camera prst="orthographicFront"/>
              <a:lightRig rig="soft" dir="t"/>
            </a:scene3d>
            <a:sp3d prstMaterial="matte">
              <a:bevelT w="12700" h="12700"/>
            </a:sp3d>
          </a:bodyPr>
          <a:lstStyle>
            <a:lvl1pPr algn="l" rtl="0" eaLnBrk="0" fontAlgn="base" hangingPunct="0">
              <a:spcBef>
                <a:spcPct val="0"/>
              </a:spcBef>
              <a:spcAft>
                <a:spcPct val="0"/>
              </a:spcAft>
              <a:defRPr kumimoji="1" lang="zh-CN" altLang="en-US" sz="4400" kern="1200" spc="50">
                <a:ln w="12700">
                  <a:noFill/>
                  <a:prstDash val="solid"/>
                </a:ln>
                <a:solidFill>
                  <a:srgbClr val="0070C0"/>
                </a:solidFill>
                <a:effectLst>
                  <a:outerShdw blurRad="38100" dist="20320" dir="2700000" algn="tl" rotWithShape="0">
                    <a:srgbClr val="000000">
                      <a:alpha val="70000"/>
                    </a:srgbClr>
                  </a:outerShdw>
                </a:effectLst>
                <a:latin typeface="+mj-lt"/>
                <a:ea typeface="+mj-ea"/>
                <a:cs typeface="华文新魏" charset="0"/>
              </a:defRPr>
            </a:lvl1pPr>
            <a:lvl2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2pPr>
            <a:lvl3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3pPr>
            <a:lvl4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4pPr>
            <a:lvl5pPr algn="l" rtl="0" eaLnBrk="0" fontAlgn="base" hangingPunct="0">
              <a:spcBef>
                <a:spcPct val="0"/>
              </a:spcBef>
              <a:spcAft>
                <a:spcPct val="0"/>
              </a:spcAft>
              <a:defRPr kumimoji="1" sz="4400">
                <a:solidFill>
                  <a:srgbClr val="4BC5B9"/>
                </a:solidFill>
                <a:latin typeface="Footlight MT Light" pitchFamily="18" charset="0"/>
                <a:ea typeface="华文新魏" pitchFamily="2" charset="-122"/>
                <a:cs typeface="华文新魏"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ctr" eaLnBrk="1" fontAlgn="auto" hangingPunct="1">
              <a:spcAft>
                <a:spcPts val="0"/>
              </a:spcAft>
              <a:defRPr/>
            </a:pPr>
            <a:r>
              <a:rPr kumimoji="0" lang="zh-CN" altLang="en-US" sz="3600" b="1" spc="600"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结论</a:t>
            </a:r>
          </a:p>
        </p:txBody>
      </p:sp>
    </p:spTree>
    <p:extLst>
      <p:ext uri="{BB962C8B-B14F-4D97-AF65-F5344CB8AC3E}">
        <p14:creationId xmlns:p14="http://schemas.microsoft.com/office/powerpoint/2010/main" val="24523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80" name="Rectangle 4">
            <a:extLst>
              <a:ext uri="{FF2B5EF4-FFF2-40B4-BE49-F238E27FC236}">
                <a16:creationId xmlns:a16="http://schemas.microsoft.com/office/drawing/2014/main" id="{C0AA6F7F-F9C3-46C2-A588-BC1D2E790EE1}"/>
              </a:ext>
            </a:extLst>
          </p:cNvPr>
          <p:cNvSpPr>
            <a:spLocks noGrp="1"/>
          </p:cNvSpPr>
          <p:nvPr>
            <p:ph idx="1"/>
          </p:nvPr>
        </p:nvSpPr>
        <p:spPr>
          <a:xfrm>
            <a:off x="530895" y="1484784"/>
            <a:ext cx="8083550" cy="4249737"/>
          </a:xfrm>
        </p:spPr>
        <p:txBody>
          <a:bodyPr/>
          <a:lstStyle/>
          <a:p>
            <a:pPr eaLnBrk="1" hangingPunct="1">
              <a:lnSpc>
                <a:spcPct val="160000"/>
              </a:lnSpc>
              <a:buFont typeface="Wingdings" panose="05000000000000000000" pitchFamily="2" charset="2"/>
              <a:buChar char="Ø"/>
            </a:pPr>
            <a:r>
              <a:rPr kumimoji="0" lang="en-US" altLang="zh-CN" sz="2800" dirty="0">
                <a:latin typeface="仿宋" panose="02010609060101010101" pitchFamily="49" charset="-122"/>
                <a:ea typeface="仿宋" panose="02010609060101010101" pitchFamily="49" charset="-122"/>
              </a:rPr>
              <a:t> </a:t>
            </a:r>
            <a:r>
              <a:rPr kumimoji="0" lang="zh-CN" altLang="en-US" sz="2800" dirty="0">
                <a:latin typeface="仿宋" panose="02010609060101010101" pitchFamily="49" charset="-122"/>
                <a:ea typeface="仿宋" panose="02010609060101010101" pitchFamily="49" charset="-122"/>
              </a:rPr>
              <a:t>爱因斯坦的公式</a:t>
            </a:r>
            <a:r>
              <a:rPr kumimoji="0" lang="en-US" altLang="zh-CN" sz="2800" dirty="0">
                <a:latin typeface="仿宋" panose="02010609060101010101" pitchFamily="49" charset="-122"/>
                <a:ea typeface="仿宋" panose="02010609060101010101" pitchFamily="49" charset="-122"/>
              </a:rPr>
              <a:t>E=mc</a:t>
            </a:r>
            <a:r>
              <a:rPr kumimoji="0" lang="en-US" altLang="zh-CN" sz="2800" baseline="30000" dirty="0">
                <a:latin typeface="仿宋" panose="02010609060101010101" pitchFamily="49" charset="-122"/>
                <a:ea typeface="仿宋" panose="02010609060101010101" pitchFamily="49" charset="-122"/>
              </a:rPr>
              <a:t>2</a:t>
            </a:r>
            <a:r>
              <a:rPr kumimoji="0" lang="en-US" altLang="zh-CN" sz="2800" dirty="0">
                <a:latin typeface="仿宋" panose="02010609060101010101" pitchFamily="49" charset="-122"/>
                <a:ea typeface="仿宋" panose="02010609060101010101" pitchFamily="49" charset="-122"/>
              </a:rPr>
              <a:t> </a:t>
            </a:r>
            <a:r>
              <a:rPr kumimoji="0" lang="zh-CN" altLang="en-US" sz="2800" dirty="0">
                <a:latin typeface="仿宋" panose="02010609060101010101" pitchFamily="49" charset="-122"/>
                <a:ea typeface="仿宋" panose="02010609060101010101" pitchFamily="49" charset="-122"/>
              </a:rPr>
              <a:t>与“曼哈顿工程：原子弹爆炸”</a:t>
            </a:r>
          </a:p>
          <a:p>
            <a:pPr eaLnBrk="1" hangingPunct="1">
              <a:lnSpc>
                <a:spcPct val="160000"/>
              </a:lnSpc>
              <a:buFont typeface="Wingdings" panose="05000000000000000000" pitchFamily="2" charset="2"/>
              <a:buChar char="Ø"/>
            </a:pPr>
            <a:r>
              <a:rPr kumimoji="0" lang="zh-CN" altLang="en-US" sz="2800" dirty="0">
                <a:latin typeface="仿宋" panose="02010609060101010101" pitchFamily="49" charset="-122"/>
                <a:ea typeface="仿宋" panose="02010609060101010101" pitchFamily="49" charset="-122"/>
              </a:rPr>
              <a:t> 卡逊</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寂静的春天</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与</a:t>
            </a:r>
            <a:r>
              <a:rPr kumimoji="0" lang="en-US" altLang="zh-CN" sz="2800" dirty="0">
                <a:latin typeface="仿宋" panose="02010609060101010101" pitchFamily="49" charset="-122"/>
                <a:ea typeface="仿宋" panose="02010609060101010101" pitchFamily="49" charset="-122"/>
              </a:rPr>
              <a:t>DDT</a:t>
            </a:r>
            <a:r>
              <a:rPr kumimoji="0" lang="zh-CN" altLang="en-US" sz="2800" dirty="0">
                <a:latin typeface="仿宋" panose="02010609060101010101" pitchFamily="49" charset="-122"/>
                <a:ea typeface="仿宋" panose="02010609060101010101" pitchFamily="49" charset="-122"/>
              </a:rPr>
              <a:t>农药 </a:t>
            </a:r>
          </a:p>
          <a:p>
            <a:pPr eaLnBrk="1" hangingPunct="1">
              <a:lnSpc>
                <a:spcPct val="160000"/>
              </a:lnSpc>
              <a:buFont typeface="Wingdings" panose="05000000000000000000" pitchFamily="2" charset="2"/>
              <a:buChar char="Ø"/>
            </a:pPr>
            <a:r>
              <a:rPr kumimoji="0" lang="zh-CN" altLang="en-US" sz="2800" dirty="0">
                <a:latin typeface="仿宋" panose="02010609060101010101" pitchFamily="49" charset="-122"/>
                <a:ea typeface="仿宋" panose="02010609060101010101" pitchFamily="49" charset="-122"/>
              </a:rPr>
              <a:t> 卡赞斯基</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科技文明的疯狂反对者</a:t>
            </a:r>
            <a:r>
              <a:rPr kumimoji="0" lang="en-US" altLang="zh-CN" sz="2800" dirty="0">
                <a:latin typeface="仿宋" panose="02010609060101010101" pitchFamily="49" charset="-122"/>
                <a:ea typeface="仿宋" panose="02010609060101010101" pitchFamily="49" charset="-122"/>
              </a:rPr>
              <a:t>&lt;</a:t>
            </a:r>
            <a:r>
              <a:rPr lang="zh-CN" altLang="en-US" sz="2800" dirty="0">
                <a:latin typeface="仿宋" panose="02010609060101010101" pitchFamily="49" charset="-122"/>
                <a:ea typeface="仿宋" panose="02010609060101010101" pitchFamily="49" charset="-122"/>
              </a:rPr>
              <a:t>工业化社会及其前途</a:t>
            </a:r>
            <a:r>
              <a:rPr kumimoji="0" lang="en-US" altLang="zh-CN" sz="2800" dirty="0">
                <a:latin typeface="仿宋" panose="02010609060101010101" pitchFamily="49" charset="-122"/>
                <a:ea typeface="仿宋" panose="02010609060101010101" pitchFamily="49" charset="-122"/>
              </a:rPr>
              <a:t>&gt;</a:t>
            </a:r>
            <a:endParaRPr kumimoji="0" lang="zh-CN" altLang="en-US" sz="2800" dirty="0">
              <a:latin typeface="仿宋" panose="02010609060101010101" pitchFamily="49" charset="-122"/>
              <a:ea typeface="仿宋" panose="02010609060101010101" pitchFamily="49" charset="-122"/>
            </a:endParaRPr>
          </a:p>
          <a:p>
            <a:pPr eaLnBrk="1" hangingPunct="1">
              <a:lnSpc>
                <a:spcPct val="160000"/>
              </a:lnSpc>
              <a:buFont typeface="Wingdings" panose="05000000000000000000" pitchFamily="2" charset="2"/>
              <a:buChar char="Ø"/>
            </a:pPr>
            <a:r>
              <a:rPr kumimoji="0" lang="en-US" altLang="zh-CN" sz="2800" dirty="0">
                <a:latin typeface="仿宋" panose="02010609060101010101" pitchFamily="49" charset="-122"/>
                <a:ea typeface="仿宋" panose="02010609060101010101" pitchFamily="49" charset="-122"/>
              </a:rPr>
              <a:t> 《</a:t>
            </a:r>
            <a:r>
              <a:rPr kumimoji="0" lang="zh-CN" altLang="en-US" sz="2800" dirty="0">
                <a:latin typeface="仿宋" panose="02010609060101010101" pitchFamily="49" charset="-122"/>
                <a:ea typeface="仿宋" panose="02010609060101010101" pitchFamily="49" charset="-122"/>
              </a:rPr>
              <a:t>百年科技启示录</a:t>
            </a:r>
            <a:r>
              <a:rPr kumimoji="0" lang="en-US" altLang="zh-CN" sz="2800" dirty="0">
                <a:latin typeface="仿宋" panose="02010609060101010101" pitchFamily="49" charset="-122"/>
                <a:ea typeface="仿宋" panose="02010609060101010101" pitchFamily="49" charset="-122"/>
              </a:rPr>
              <a:t>》</a:t>
            </a:r>
            <a:endParaRPr kumimoji="0" lang="zh-CN" altLang="en-US" sz="2800" dirty="0">
              <a:latin typeface="仿宋" panose="02010609060101010101" pitchFamily="49" charset="-122"/>
              <a:ea typeface="仿宋" panose="02010609060101010101" pitchFamily="49" charset="-122"/>
            </a:endParaRPr>
          </a:p>
        </p:txBody>
      </p:sp>
      <p:sp>
        <p:nvSpPr>
          <p:cNvPr id="9" name="标题 1">
            <a:extLst>
              <a:ext uri="{FF2B5EF4-FFF2-40B4-BE49-F238E27FC236}">
                <a16:creationId xmlns:a16="http://schemas.microsoft.com/office/drawing/2014/main" id="{BF9177BA-0B89-4A58-809A-545242B25770}"/>
              </a:ext>
            </a:extLst>
          </p:cNvPr>
          <p:cNvSpPr>
            <a:spLocks noGrp="1"/>
          </p:cNvSpPr>
          <p:nvPr>
            <p:ph type="title"/>
          </p:nvPr>
        </p:nvSpPr>
        <p:spPr>
          <a:xfrm>
            <a:off x="457200" y="274638"/>
            <a:ext cx="7775575" cy="1143000"/>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lang="zh-CN" altLang="en-US" sz="3600" b="1" dirty="0">
                <a:latin typeface="仿宋" panose="02010609060101010101" pitchFamily="49" charset="-122"/>
                <a:ea typeface="仿宋" panose="02010609060101010101" pitchFamily="49" charset="-122"/>
              </a:rPr>
              <a:t>问题与挑战（</a:t>
            </a:r>
            <a:r>
              <a:rPr kumimoji="0" lang="en-US" altLang="zh-CN" sz="3600" b="1" dirty="0">
                <a:latin typeface="仿宋" panose="02010609060101010101" pitchFamily="49" charset="-122"/>
                <a:ea typeface="仿宋" panose="02010609060101010101" pitchFamily="49" charset="-122"/>
              </a:rPr>
              <a:t>4</a:t>
            </a:r>
            <a:r>
              <a:rPr kumimoji="0" lang="zh-CN" altLang="en-US" sz="3600" b="1" dirty="0">
                <a:latin typeface="仿宋" panose="02010609060101010101" pitchFamily="49" charset="-122"/>
                <a:ea typeface="仿宋" panose="02010609060101010101" pitchFamily="49" charset="-122"/>
              </a:rPr>
              <a:t>）</a:t>
            </a:r>
          </a:p>
        </p:txBody>
      </p:sp>
      <p:pic>
        <p:nvPicPr>
          <p:cNvPr id="6" name="图片 5">
            <a:extLst>
              <a:ext uri="{FF2B5EF4-FFF2-40B4-BE49-F238E27FC236}">
                <a16:creationId xmlns:a16="http://schemas.microsoft.com/office/drawing/2014/main" id="{FBCB9512-9155-4AF2-8FA5-2F005E40875C}"/>
              </a:ext>
            </a:extLst>
          </p:cNvPr>
          <p:cNvPicPr>
            <a:picLocks noChangeAspect="1"/>
          </p:cNvPicPr>
          <p:nvPr/>
        </p:nvPicPr>
        <p:blipFill rotWithShape="1">
          <a:blip r:embed="rId3">
            <a:clrChange>
              <a:clrFrom>
                <a:srgbClr val="FEFEFE"/>
              </a:clrFrom>
              <a:clrTo>
                <a:srgbClr val="FEFEFE">
                  <a:alpha val="0"/>
                </a:srgbClr>
              </a:clrTo>
            </a:clrChange>
          </a:blip>
          <a:srcRect l="65166" t="4887" b="75747"/>
          <a:stretch>
            <a:fillRect/>
          </a:stretch>
        </p:blipFill>
        <p:spPr>
          <a:xfrm>
            <a:off x="7325632" y="5430584"/>
            <a:ext cx="1814286" cy="1427416"/>
          </a:xfrm>
          <a:custGeom>
            <a:avLst/>
            <a:gdLst>
              <a:gd name="connsiteX0" fmla="*/ 0 w 3729350"/>
              <a:gd name="connsiteY0" fmla="*/ 0 h 2699562"/>
              <a:gd name="connsiteX1" fmla="*/ 3729350 w 3729350"/>
              <a:gd name="connsiteY1" fmla="*/ 0 h 2699562"/>
              <a:gd name="connsiteX2" fmla="*/ 3729350 w 3729350"/>
              <a:gd name="connsiteY2" fmla="*/ 2699562 h 2699562"/>
              <a:gd name="connsiteX3" fmla="*/ 0 w 3729350"/>
              <a:gd name="connsiteY3" fmla="*/ 2699562 h 2699562"/>
              <a:gd name="connsiteX4" fmla="*/ 0 w 3729350"/>
              <a:gd name="connsiteY4" fmla="*/ 0 h 2699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350" h="2699562">
                <a:moveTo>
                  <a:pt x="0" y="0"/>
                </a:moveTo>
                <a:lnTo>
                  <a:pt x="3729350" y="0"/>
                </a:lnTo>
                <a:lnTo>
                  <a:pt x="3729350" y="2699562"/>
                </a:lnTo>
                <a:lnTo>
                  <a:pt x="0" y="2699562"/>
                </a:lnTo>
                <a:lnTo>
                  <a:pt x="0" y="0"/>
                </a:lnTo>
                <a:close/>
              </a:path>
            </a:pathLst>
          </a:custGeom>
        </p:spPr>
      </p:pic>
    </p:spTree>
    <p:extLst>
      <p:ext uri="{BB962C8B-B14F-4D97-AF65-F5344CB8AC3E}">
        <p14:creationId xmlns:p14="http://schemas.microsoft.com/office/powerpoint/2010/main" val="407561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1074" name="Rectangle 2">
            <a:extLst>
              <a:ext uri="{FF2B5EF4-FFF2-40B4-BE49-F238E27FC236}">
                <a16:creationId xmlns:a16="http://schemas.microsoft.com/office/drawing/2014/main" id="{9C530B6F-E682-40C5-8E5A-7B98504B1FCD}"/>
              </a:ext>
            </a:extLst>
          </p:cNvPr>
          <p:cNvSpPr>
            <a:spLocks noGrp="1" noChangeArrowheads="1"/>
          </p:cNvSpPr>
          <p:nvPr>
            <p:ph type="title"/>
          </p:nvPr>
        </p:nvSpPr>
        <p:spPr>
          <a:xfrm>
            <a:off x="810964" y="404664"/>
            <a:ext cx="864096" cy="60486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t" anchorCtr="0" compatLnSpc="1">
            <a:prstTxWarp prst="textNoShape">
              <a:avLst/>
            </a:prstTxWarp>
            <a:normAutofit/>
          </a:bodyPr>
          <a:lstStyle/>
          <a:p>
            <a:pPr marL="342900" indent="-342900" eaLnBrk="1" hangingPunct="1">
              <a:spcBef>
                <a:spcPct val="20000"/>
              </a:spcBef>
              <a:buClr>
                <a:schemeClr val="tx2"/>
              </a:buClr>
              <a:buSzPct val="60000"/>
            </a:pPr>
            <a:r>
              <a:rPr kumimoji="0" lang="zh-CN" altLang="en-US" sz="3600" b="1" dirty="0">
                <a:latin typeface="仿宋" panose="02010609060101010101" pitchFamily="49" charset="-122"/>
                <a:ea typeface="仿宋" panose="02010609060101010101" pitchFamily="49" charset="-122"/>
              </a:rPr>
              <a:t>广岛原</a:t>
            </a:r>
            <a:r>
              <a:rPr kumimoji="0" sz="3600" b="1" dirty="0">
                <a:latin typeface="仿宋" panose="02010609060101010101" pitchFamily="49" charset="-122"/>
                <a:ea typeface="仿宋" panose="02010609060101010101" pitchFamily="49" charset="-122"/>
              </a:rPr>
              <a:t>子弹爆炸后残存的钟表</a:t>
            </a:r>
          </a:p>
        </p:txBody>
      </p:sp>
      <p:pic>
        <p:nvPicPr>
          <p:cNvPr id="102403" name="Picture 3">
            <a:extLst>
              <a:ext uri="{FF2B5EF4-FFF2-40B4-BE49-F238E27FC236}">
                <a16:creationId xmlns:a16="http://schemas.microsoft.com/office/drawing/2014/main" id="{E899FD72-2079-415D-84F8-217FD768061A}"/>
              </a:ext>
            </a:extLst>
          </p:cNvPr>
          <p:cNvPicPr>
            <a:picLocks noChangeAspect="1" noChangeArrowheads="1"/>
          </p:cNvPicPr>
          <p:nvPr/>
        </p:nvPicPr>
        <p:blipFill>
          <a:blip r:embed="rId2">
            <a:clrChange>
              <a:clrFrom>
                <a:srgbClr val="000809"/>
              </a:clrFrom>
              <a:clrTo>
                <a:srgbClr val="000809">
                  <a:alpha val="0"/>
                </a:srgbClr>
              </a:clrTo>
            </a:clrChange>
            <a:lum bright="18000" contrast="12000"/>
            <a:extLst>
              <a:ext uri="{28A0092B-C50C-407E-A947-70E740481C1C}">
                <a14:useLocalDpi xmlns:a14="http://schemas.microsoft.com/office/drawing/2010/main" val="0"/>
              </a:ext>
            </a:extLst>
          </a:blip>
          <a:srcRect/>
          <a:stretch>
            <a:fillRect/>
          </a:stretch>
        </p:blipFill>
        <p:spPr bwMode="auto">
          <a:xfrm>
            <a:off x="2916238" y="908050"/>
            <a:ext cx="49847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21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5">
            <a:extLst>
              <a:ext uri="{FF2B5EF4-FFF2-40B4-BE49-F238E27FC236}">
                <a16:creationId xmlns:a16="http://schemas.microsoft.com/office/drawing/2014/main" id="{CF1FA90F-3290-4993-81B8-A11CDA6EA064}"/>
              </a:ext>
            </a:extLst>
          </p:cNvPr>
          <p:cNvSpPr>
            <a:spLocks noGrp="1"/>
          </p:cNvSpPr>
          <p:nvPr>
            <p:ph type="subTitle" idx="1"/>
          </p:nvPr>
        </p:nvSpPr>
        <p:spPr>
          <a:xfrm>
            <a:off x="896293" y="1484784"/>
            <a:ext cx="7351414" cy="449049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algn="l">
              <a:lnSpc>
                <a:spcPct val="150000"/>
              </a:lnSpc>
              <a:spcBef>
                <a:spcPct val="0"/>
              </a:spcBef>
            </a:pPr>
            <a:r>
              <a:rPr kumimoji="0" sz="2800" spc="50" dirty="0">
                <a:ln w="12700">
                  <a:noFill/>
                  <a:prstDash val="solid"/>
                </a:ln>
                <a:latin typeface="仿宋" panose="02010609060101010101" pitchFamily="49" charset="-122"/>
                <a:ea typeface="仿宋" panose="02010609060101010101" pitchFamily="49" charset="-122"/>
                <a:cs typeface="华文新魏" charset="0"/>
              </a:rPr>
              <a:t>自然辩证法是马克思主义的重要组成部分。</a:t>
            </a:r>
          </a:p>
          <a:p>
            <a:pPr algn="l">
              <a:lnSpc>
                <a:spcPct val="150000"/>
              </a:lnSpc>
              <a:spcBef>
                <a:spcPct val="0"/>
              </a:spcBef>
            </a:pPr>
            <a:r>
              <a:rPr kumimoji="0" sz="2800" spc="50" dirty="0">
                <a:ln w="12700">
                  <a:noFill/>
                  <a:prstDash val="solid"/>
                </a:ln>
                <a:latin typeface="仿宋" panose="02010609060101010101" pitchFamily="49" charset="-122"/>
                <a:ea typeface="仿宋" panose="02010609060101010101" pitchFamily="49" charset="-122"/>
                <a:cs typeface="华文新魏" charset="0"/>
              </a:rPr>
              <a:t>是关于自然和科学技术发展的一般规律</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a:t>
            </a:r>
            <a:endParaRPr kumimoji="0" sz="2800" spc="50" dirty="0">
              <a:ln w="12700">
                <a:noFill/>
                <a:prstDash val="solid"/>
              </a:ln>
              <a:latin typeface="仿宋" panose="02010609060101010101" pitchFamily="49" charset="-122"/>
              <a:ea typeface="仿宋" panose="02010609060101010101" pitchFamily="49" charset="-122"/>
              <a:cs typeface="华文新魏" charset="0"/>
            </a:endParaRPr>
          </a:p>
          <a:p>
            <a:pPr algn="l">
              <a:lnSpc>
                <a:spcPct val="150000"/>
              </a:lnSpc>
              <a:spcBef>
                <a:spcPct val="0"/>
              </a:spcBef>
            </a:pPr>
            <a:r>
              <a:rPr kumimoji="0" sz="2800" spc="50" dirty="0">
                <a:ln w="12700">
                  <a:noFill/>
                  <a:prstDash val="solid"/>
                </a:ln>
                <a:latin typeface="仿宋" panose="02010609060101010101" pitchFamily="49" charset="-122"/>
                <a:ea typeface="仿宋" panose="02010609060101010101" pitchFamily="49" charset="-122"/>
                <a:cs typeface="华文新魏" charset="0"/>
              </a:rPr>
              <a:t>人类认识和改造自然的一般方法</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a:t>
            </a:r>
            <a:endParaRPr kumimoji="0" sz="2800" spc="50" dirty="0">
              <a:ln w="12700">
                <a:noFill/>
                <a:prstDash val="solid"/>
              </a:ln>
              <a:latin typeface="仿宋" panose="02010609060101010101" pitchFamily="49" charset="-122"/>
              <a:ea typeface="仿宋" panose="02010609060101010101" pitchFamily="49" charset="-122"/>
              <a:cs typeface="华文新魏" charset="0"/>
            </a:endParaRPr>
          </a:p>
          <a:p>
            <a:pPr algn="l">
              <a:lnSpc>
                <a:spcPct val="150000"/>
              </a:lnSpc>
              <a:spcBef>
                <a:spcPct val="0"/>
              </a:spcBef>
            </a:pPr>
            <a:r>
              <a:rPr kumimoji="0" sz="2800" spc="50" dirty="0">
                <a:ln w="12700">
                  <a:noFill/>
                  <a:prstDash val="solid"/>
                </a:ln>
                <a:latin typeface="仿宋" panose="02010609060101010101" pitchFamily="49" charset="-122"/>
                <a:ea typeface="仿宋" panose="02010609060101010101" pitchFamily="49" charset="-122"/>
                <a:cs typeface="华文新魏" charset="0"/>
              </a:rPr>
              <a:t>科学技术与人类社会相互作用的</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一般原理的学说。</a:t>
            </a:r>
            <a:endParaRPr kumimoji="0" sz="2800" spc="50" dirty="0">
              <a:ln w="12700">
                <a:noFill/>
                <a:prstDash val="solid"/>
              </a:ln>
              <a:latin typeface="仿宋" panose="02010609060101010101" pitchFamily="49" charset="-122"/>
              <a:ea typeface="仿宋" panose="02010609060101010101" pitchFamily="49" charset="-122"/>
              <a:cs typeface="华文新魏" charset="0"/>
            </a:endParaRPr>
          </a:p>
        </p:txBody>
      </p:sp>
      <p:sp>
        <p:nvSpPr>
          <p:cNvPr id="3" name="Rectangle 3">
            <a:extLst>
              <a:ext uri="{FF2B5EF4-FFF2-40B4-BE49-F238E27FC236}">
                <a16:creationId xmlns:a16="http://schemas.microsoft.com/office/drawing/2014/main" id="{F2DFB565-EFFB-447C-8144-57E19BA4BC70}"/>
              </a:ext>
            </a:extLst>
          </p:cNvPr>
          <p:cNvSpPr txBox="1">
            <a:spLocks noChangeArrowheads="1"/>
          </p:cNvSpPr>
          <p:nvPr/>
        </p:nvSpPr>
        <p:spPr>
          <a:xfrm>
            <a:off x="179512" y="116632"/>
            <a:ext cx="8229600" cy="1143000"/>
          </a:xfrm>
          <a:prstGeom prst="rect">
            <a:avLst/>
          </a:prstGeom>
        </p:spPr>
        <p:txBody>
          <a:bodyPr vert="horz" wrap="square" lIns="91440" tIns="45720" rIns="91440" bIns="45720" numCol="1" anchor="ctr" anchorCtr="0" compatLnSpc="1">
            <a:prstTxWarp prst="textNoShape">
              <a:avLst/>
            </a:prstTxWarp>
            <a:normAutofit/>
          </a:bodyPr>
          <a:lstStyle>
            <a:lvl1pPr>
              <a:defRPr kumimoji="0" lang="zh-CN" altLang="en-US"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dirty="0"/>
              <a:t> </a:t>
            </a:r>
            <a:r>
              <a:rPr lang="en-US" altLang="zh-CN" dirty="0"/>
              <a:t>2.</a:t>
            </a:r>
            <a:r>
              <a:rPr lang="zh-CN" altLang="en-US" dirty="0"/>
              <a:t>对自然辩证法的基本认识（</a:t>
            </a:r>
            <a:r>
              <a:rPr lang="en-US" altLang="zh-CN" dirty="0"/>
              <a:t>1</a:t>
            </a:r>
            <a:r>
              <a:rPr lang="zh-CN" altLang="en-US" dirty="0"/>
              <a:t>）</a:t>
            </a:r>
          </a:p>
        </p:txBody>
      </p:sp>
      <p:pic>
        <p:nvPicPr>
          <p:cNvPr id="5" name="图片 4">
            <a:extLst>
              <a:ext uri="{FF2B5EF4-FFF2-40B4-BE49-F238E27FC236}">
                <a16:creationId xmlns:a16="http://schemas.microsoft.com/office/drawing/2014/main" id="{6E118D3C-F845-4B44-9266-2C3AEA80EC32}"/>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extLst>
      <p:ext uri="{BB962C8B-B14F-4D97-AF65-F5344CB8AC3E}">
        <p14:creationId xmlns:p14="http://schemas.microsoft.com/office/powerpoint/2010/main" val="201191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a:extLst>
              <a:ext uri="{FF2B5EF4-FFF2-40B4-BE49-F238E27FC236}">
                <a16:creationId xmlns:a16="http://schemas.microsoft.com/office/drawing/2014/main" id="{C4A0FC58-238B-4062-A64B-9810EF43E072}"/>
              </a:ext>
            </a:extLst>
          </p:cNvPr>
          <p:cNvSpPr>
            <a:spLocks noGrp="1" noChangeArrowheads="1"/>
          </p:cNvSpPr>
          <p:nvPr>
            <p:ph type="title"/>
          </p:nvPr>
        </p:nvSpPr>
        <p:spPr>
          <a:xfrm>
            <a:off x="297112" y="1720280"/>
            <a:ext cx="8596064" cy="466104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pPr>
              <a:lnSpc>
                <a:spcPct val="150000"/>
              </a:lnSpc>
              <a:buClr>
                <a:schemeClr val="tx2"/>
              </a:buClr>
              <a:buSzPct val="60000"/>
            </a:pPr>
            <a:r>
              <a:rPr kumimoji="0" sz="3100" dirty="0">
                <a:effectLst/>
                <a:latin typeface="仿宋" panose="02010609060101010101" pitchFamily="49" charset="-122"/>
                <a:ea typeface="仿宋" panose="02010609060101010101" pitchFamily="49" charset="-122"/>
              </a:rPr>
              <a:t>自然辩证法是一门自然科学、社会科学与思维科学相交叉的哲学性质的马克思主义理论学科。</a:t>
            </a:r>
            <a:br>
              <a:rPr kumimoji="0" lang="en-US" altLang="zh-CN" sz="3100" dirty="0">
                <a:effectLst/>
                <a:latin typeface="仿宋" panose="02010609060101010101" pitchFamily="49" charset="-122"/>
                <a:ea typeface="仿宋" panose="02010609060101010101" pitchFamily="49" charset="-122"/>
              </a:rPr>
            </a:br>
            <a:r>
              <a:rPr kumimoji="0" lang="zh-CN" altLang="en-US" sz="2800" dirty="0">
                <a:effectLst/>
                <a:latin typeface="仿宋" panose="02010609060101010101" pitchFamily="49" charset="-122"/>
                <a:ea typeface="仿宋" panose="02010609060101010101" pitchFamily="49" charset="-122"/>
              </a:rPr>
              <a:t>站在高度，从整体上研究“规律”的学科：</a:t>
            </a:r>
            <a:br>
              <a:rPr kumimoji="0" lang="en-US" altLang="zh-CN" sz="2800" dirty="0">
                <a:effectLst/>
                <a:latin typeface="仿宋" panose="02010609060101010101" pitchFamily="49" charset="-122"/>
                <a:ea typeface="仿宋" panose="02010609060101010101" pitchFamily="49" charset="-122"/>
              </a:rPr>
            </a:br>
            <a:r>
              <a:rPr kumimoji="0" lang="zh-CN" altLang="en-US" sz="2800" dirty="0">
                <a:effectLst/>
                <a:latin typeface="仿宋" panose="02010609060101010101" pitchFamily="49" charset="-122"/>
                <a:ea typeface="仿宋" panose="02010609060101010101" pitchFamily="49" charset="-122"/>
              </a:rPr>
              <a:t>自然存在演化的规律；人认识改造自然的规律；作为中介的科学技术的规律；科学技术和人类社会关系的规律。</a:t>
            </a:r>
            <a:br>
              <a:rPr kumimoji="0" lang="en-US" altLang="zh-CN" sz="2800" dirty="0">
                <a:effectLst/>
                <a:latin typeface="仿宋" panose="02010609060101010101" pitchFamily="49" charset="-122"/>
                <a:ea typeface="仿宋" panose="02010609060101010101" pitchFamily="49" charset="-122"/>
              </a:rPr>
            </a:br>
            <a:r>
              <a:rPr kumimoji="0" lang="en-US" altLang="zh-CN" sz="2800" dirty="0">
                <a:effectLst/>
                <a:latin typeface="仿宋" panose="02010609060101010101" pitchFamily="49" charset="-122"/>
                <a:ea typeface="仿宋" panose="02010609060101010101" pitchFamily="49" charset="-122"/>
              </a:rPr>
              <a:t>                </a:t>
            </a:r>
            <a:r>
              <a:rPr kumimoji="0" lang="zh-CN" altLang="en-US" sz="2800" dirty="0">
                <a:effectLst/>
                <a:latin typeface="仿宋" panose="02010609060101010101" pitchFamily="49" charset="-122"/>
                <a:ea typeface="仿宋" panose="02010609060101010101" pitchFamily="49" charset="-122"/>
              </a:rPr>
              <a:t>方法论的意义</a:t>
            </a:r>
            <a:br>
              <a:rPr kumimoji="0" lang="en-US" altLang="zh-CN" sz="2800" dirty="0">
                <a:effectLst/>
                <a:latin typeface="仿宋" panose="02010609060101010101" pitchFamily="49" charset="-122"/>
                <a:ea typeface="仿宋" panose="02010609060101010101" pitchFamily="49" charset="-122"/>
              </a:rPr>
            </a:br>
            <a:r>
              <a:rPr kumimoji="0" sz="2700" dirty="0">
                <a:effectLst/>
                <a:latin typeface="仿宋" panose="02010609060101010101" pitchFamily="49" charset="-122"/>
                <a:ea typeface="仿宋" panose="02010609060101010101" pitchFamily="49" charset="-122"/>
              </a:rPr>
              <a:t>与自然辩证法邻近的学科有自然哲学、科学哲学、技术哲学、科学技术史、科学学、科学社会学等。</a:t>
            </a:r>
          </a:p>
        </p:txBody>
      </p:sp>
      <p:sp>
        <p:nvSpPr>
          <p:cNvPr id="3" name="Rectangle 3">
            <a:extLst>
              <a:ext uri="{FF2B5EF4-FFF2-40B4-BE49-F238E27FC236}">
                <a16:creationId xmlns:a16="http://schemas.microsoft.com/office/drawing/2014/main" id="{50A18AE6-89A8-4A43-B487-D2DC12279FA4}"/>
              </a:ext>
            </a:extLst>
          </p:cNvPr>
          <p:cNvSpPr txBox="1">
            <a:spLocks noChangeArrowheads="1"/>
          </p:cNvSpPr>
          <p:nvPr/>
        </p:nvSpPr>
        <p:spPr>
          <a:xfrm>
            <a:off x="107504" y="188640"/>
            <a:ext cx="8596064" cy="1531640"/>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dirty="0"/>
              <a:t> </a:t>
            </a:r>
            <a:r>
              <a:rPr lang="en-US" altLang="zh-CN" dirty="0"/>
              <a:t>2.</a:t>
            </a:r>
            <a:r>
              <a:rPr lang="zh-CN" altLang="en-US" dirty="0"/>
              <a:t>对自然辩证法的基本认识（</a:t>
            </a:r>
            <a:r>
              <a:rPr lang="en-US" altLang="zh-CN" dirty="0"/>
              <a:t>2</a:t>
            </a:r>
            <a:r>
              <a:rPr lang="zh-CN" altLang="en-US" dirty="0"/>
              <a:t>）</a:t>
            </a:r>
            <a:endParaRPr lang="en-US" altLang="zh-CN" dirty="0"/>
          </a:p>
          <a:p>
            <a:pPr algn="ctr"/>
            <a:r>
              <a:rPr lang="en-US" altLang="zh-CN" dirty="0"/>
              <a:t>——</a:t>
            </a:r>
            <a:r>
              <a:rPr lang="zh-CN" altLang="en-US" dirty="0"/>
              <a:t>学科性质</a:t>
            </a:r>
          </a:p>
        </p:txBody>
      </p:sp>
      <p:pic>
        <p:nvPicPr>
          <p:cNvPr id="4" name="图片 3">
            <a:extLst>
              <a:ext uri="{FF2B5EF4-FFF2-40B4-BE49-F238E27FC236}">
                <a16:creationId xmlns:a16="http://schemas.microsoft.com/office/drawing/2014/main" id="{50D68D99-543A-43DB-96E8-A7EFD5622097}"/>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extLst>
      <p:ext uri="{BB962C8B-B14F-4D97-AF65-F5344CB8AC3E}">
        <p14:creationId xmlns:p14="http://schemas.microsoft.com/office/powerpoint/2010/main" val="1309633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83EA40-C9F9-4226-8EF7-2378D710EE55}"/>
              </a:ext>
            </a:extLst>
          </p:cNvPr>
          <p:cNvSpPr txBox="1">
            <a:spLocks noChangeArrowheads="1"/>
          </p:cNvSpPr>
          <p:nvPr/>
        </p:nvSpPr>
        <p:spPr>
          <a:xfrm>
            <a:off x="163375" y="188640"/>
            <a:ext cx="8740775" cy="1675656"/>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dirty="0"/>
              <a:t> </a:t>
            </a:r>
            <a:r>
              <a:rPr lang="en-US" altLang="zh-CN" dirty="0"/>
              <a:t>2.</a:t>
            </a:r>
            <a:r>
              <a:rPr lang="zh-CN" altLang="en-US" dirty="0"/>
              <a:t>对自然辩证法的基本认识（</a:t>
            </a:r>
            <a:r>
              <a:rPr lang="en-US" altLang="zh-CN" dirty="0"/>
              <a:t>3</a:t>
            </a:r>
            <a:r>
              <a:rPr lang="zh-CN" altLang="en-US" dirty="0"/>
              <a:t>）</a:t>
            </a:r>
            <a:endParaRPr lang="en-US" altLang="zh-CN" dirty="0"/>
          </a:p>
          <a:p>
            <a:pPr algn="ctr"/>
            <a:r>
              <a:rPr lang="en-US" altLang="zh-CN" dirty="0"/>
              <a:t>——</a:t>
            </a:r>
            <a:r>
              <a:rPr lang="zh-CN" altLang="en-US" dirty="0"/>
              <a:t>研究内容</a:t>
            </a:r>
          </a:p>
        </p:txBody>
      </p:sp>
      <p:sp>
        <p:nvSpPr>
          <p:cNvPr id="6" name="Rectangle 2">
            <a:extLst>
              <a:ext uri="{FF2B5EF4-FFF2-40B4-BE49-F238E27FC236}">
                <a16:creationId xmlns:a16="http://schemas.microsoft.com/office/drawing/2014/main" id="{B0E143E9-3579-43EC-886A-2ED3D318DB1E}"/>
              </a:ext>
            </a:extLst>
          </p:cNvPr>
          <p:cNvSpPr txBox="1">
            <a:spLocks/>
          </p:cNvSpPr>
          <p:nvPr/>
        </p:nvSpPr>
        <p:spPr>
          <a:xfrm>
            <a:off x="899592" y="1700808"/>
            <a:ext cx="7704696" cy="4032448"/>
          </a:xfrm>
          <a:prstGeom prst="rect">
            <a:avLst/>
          </a:prstGeom>
        </p:spPr>
        <p:txBody>
          <a:bodyPr/>
          <a:lstStyle>
            <a:lvl1pPr marL="342900" indent="-342900" algn="l" rtl="0" eaLnBrk="0" fontAlgn="base" hangingPunct="0">
              <a:spcBef>
                <a:spcPct val="20000"/>
              </a:spcBef>
              <a:spcAft>
                <a:spcPct val="0"/>
              </a:spcAft>
              <a:buClr>
                <a:schemeClr val="tx2"/>
              </a:buClr>
              <a:buSzPct val="60000"/>
              <a:buFont typeface="Wingdings 2" panose="05020102010507070707" pitchFamily="18" charset="2"/>
              <a:buChar char=""/>
              <a:defRPr kumimoji="1" sz="3200" kern="1200">
                <a:solidFill>
                  <a:schemeClr val="accent5">
                    <a:lumMod val="75000"/>
                  </a:schemeClr>
                </a:solidFill>
                <a:latin typeface="+mn-lt"/>
                <a:ea typeface="+mn-ea"/>
                <a:cs typeface="宋体" charset="0"/>
              </a:defRPr>
            </a:lvl1pPr>
            <a:lvl2pPr marL="742950" indent="-285750" algn="l" rtl="0" eaLnBrk="0" fontAlgn="base" hangingPunct="0">
              <a:spcBef>
                <a:spcPct val="20000"/>
              </a:spcBef>
              <a:spcAft>
                <a:spcPct val="0"/>
              </a:spcAft>
              <a:buClr>
                <a:schemeClr val="tx2"/>
              </a:buClr>
              <a:buSzPct val="60000"/>
              <a:buFont typeface="Wingdings 2" panose="05020102010507070707" pitchFamily="18" charset="2"/>
              <a:buChar char=""/>
              <a:defRPr kumimoji="1" sz="2800" kern="1200">
                <a:solidFill>
                  <a:schemeClr val="accent5">
                    <a:lumMod val="75000"/>
                  </a:schemeClr>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
              <a:defRPr kumimoji="1" sz="2400" kern="1200">
                <a:solidFill>
                  <a:schemeClr val="accent5">
                    <a:lumMod val="75000"/>
                  </a:schemeClr>
                </a:solidFill>
                <a:latin typeface="+mn-lt"/>
                <a:ea typeface="+mn-ea"/>
                <a:cs typeface="+mn-cs"/>
              </a:defRPr>
            </a:lvl3pPr>
            <a:lvl4pPr marL="1600200" indent="-228600" algn="l" rtl="0" eaLnBrk="0" fontAlgn="base" hangingPunct="0">
              <a:spcBef>
                <a:spcPct val="20000"/>
              </a:spcBef>
              <a:spcAft>
                <a:spcPct val="0"/>
              </a:spcAft>
              <a:buClr>
                <a:schemeClr val="tx2"/>
              </a:buClr>
              <a:buSzPct val="60000"/>
              <a:buFont typeface="Wingdings 2" panose="05020102010507070707" pitchFamily="18" charset="2"/>
              <a:buChar char=""/>
              <a:defRPr kumimoji="1" sz="2000" kern="1200">
                <a:solidFill>
                  <a:schemeClr val="accent5">
                    <a:lumMod val="75000"/>
                  </a:schemeClr>
                </a:solidFill>
                <a:latin typeface="+mn-lt"/>
                <a:ea typeface="+mn-ea"/>
                <a:cs typeface="+mn-cs"/>
              </a:defRPr>
            </a:lvl4pPr>
            <a:lvl5pPr marL="2057400" indent="-228600" algn="l" rtl="0" eaLnBrk="0" fontAlgn="base" hangingPunct="0">
              <a:spcBef>
                <a:spcPct val="20000"/>
              </a:spcBef>
              <a:spcAft>
                <a:spcPct val="0"/>
              </a:spcAft>
              <a:buClr>
                <a:schemeClr val="tx2"/>
              </a:buClr>
              <a:buSzPct val="60000"/>
              <a:buFont typeface="Wingdings 2" panose="05020102010507070707" pitchFamily="18" charset="2"/>
              <a:buChar char=""/>
              <a:defRPr kumimoji="1" sz="2000" kern="1200">
                <a:solidFill>
                  <a:schemeClr val="accent5">
                    <a:lumMod val="75000"/>
                  </a:schemeClr>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609600" indent="-609600" algn="ctr" eaLnBrk="1" hangingPunct="1">
              <a:lnSpc>
                <a:spcPct val="130000"/>
              </a:lnSpc>
            </a:pPr>
            <a:endParaRPr kumimoji="0" lang="en-US" altLang="zh-CN" sz="1200" dirty="0">
              <a:latin typeface="仿宋" panose="02010609060101010101" pitchFamily="49" charset="-122"/>
              <a:ea typeface="仿宋" panose="02010609060101010101" pitchFamily="49" charset="-122"/>
            </a:endParaRPr>
          </a:p>
          <a:p>
            <a:pPr algn="just" eaLnBrk="1" hangingPunct="1">
              <a:lnSpc>
                <a:spcPct val="120000"/>
              </a:lnSpc>
              <a:buClr>
                <a:schemeClr val="accent5">
                  <a:lumMod val="75000"/>
                </a:schemeClr>
              </a:buClr>
              <a:buFont typeface="Wingdings" panose="05000000000000000000" pitchFamily="2" charset="2"/>
              <a:buChar char="Ø"/>
            </a:pPr>
            <a:r>
              <a:rPr kumimoji="0" lang="zh-CN" altLang="en-US" sz="2800" dirty="0">
                <a:latin typeface="仿宋" panose="02010609060101010101" pitchFamily="49" charset="-122"/>
                <a:ea typeface="仿宋" panose="02010609060101010101" pitchFamily="49" charset="-122"/>
              </a:rPr>
              <a:t>马克思主义自然观</a:t>
            </a:r>
            <a:endParaRPr kumimoji="0" lang="en-US" altLang="zh-CN" sz="2800" dirty="0">
              <a:latin typeface="仿宋" panose="02010609060101010101" pitchFamily="49" charset="-122"/>
              <a:ea typeface="仿宋" panose="02010609060101010101" pitchFamily="49" charset="-122"/>
            </a:endParaRPr>
          </a:p>
          <a:p>
            <a:pPr eaLnBrk="1" hangingPunct="1">
              <a:lnSpc>
                <a:spcPct val="120000"/>
              </a:lnSpc>
              <a:buClr>
                <a:schemeClr val="accent5">
                  <a:lumMod val="75000"/>
                </a:schemeClr>
              </a:buClr>
              <a:buFont typeface="Wingdings" panose="05000000000000000000" pitchFamily="2" charset="2"/>
              <a:buChar char="Ø"/>
            </a:pPr>
            <a:r>
              <a:rPr kumimoji="0" lang="zh-CN" altLang="en-US" sz="2800" dirty="0">
                <a:latin typeface="仿宋" panose="02010609060101010101" pitchFamily="49" charset="-122"/>
                <a:ea typeface="仿宋" panose="02010609060101010101" pitchFamily="49" charset="-122"/>
              </a:rPr>
              <a:t>马克思主义科学技术观</a:t>
            </a:r>
            <a:endParaRPr kumimoji="0" lang="en-US" altLang="zh-CN" sz="2800" dirty="0">
              <a:latin typeface="仿宋" panose="02010609060101010101" pitchFamily="49" charset="-122"/>
              <a:ea typeface="仿宋" panose="02010609060101010101" pitchFamily="49" charset="-122"/>
            </a:endParaRPr>
          </a:p>
          <a:p>
            <a:pPr eaLnBrk="1" hangingPunct="1">
              <a:lnSpc>
                <a:spcPct val="120000"/>
              </a:lnSpc>
              <a:buClr>
                <a:schemeClr val="accent5">
                  <a:lumMod val="75000"/>
                </a:schemeClr>
              </a:buClr>
              <a:buFont typeface="Wingdings" panose="05000000000000000000" pitchFamily="2" charset="2"/>
              <a:buChar char="Ø"/>
            </a:pPr>
            <a:r>
              <a:rPr kumimoji="0" lang="zh-CN" altLang="en-US" sz="2800" dirty="0">
                <a:latin typeface="仿宋" panose="02010609060101010101" pitchFamily="49" charset="-122"/>
                <a:ea typeface="仿宋" panose="02010609060101010101" pitchFamily="49" charset="-122"/>
              </a:rPr>
              <a:t>马克思主义科学技术方法论</a:t>
            </a:r>
            <a:endParaRPr kumimoji="0" lang="en-US" altLang="zh-CN" sz="2800" dirty="0">
              <a:latin typeface="仿宋" panose="02010609060101010101" pitchFamily="49" charset="-122"/>
              <a:ea typeface="仿宋" panose="02010609060101010101" pitchFamily="49" charset="-122"/>
            </a:endParaRPr>
          </a:p>
          <a:p>
            <a:pPr eaLnBrk="1" hangingPunct="1">
              <a:lnSpc>
                <a:spcPct val="120000"/>
              </a:lnSpc>
              <a:buClr>
                <a:schemeClr val="accent5">
                  <a:lumMod val="75000"/>
                </a:schemeClr>
              </a:buClr>
              <a:buFont typeface="Wingdings" panose="05000000000000000000" pitchFamily="2" charset="2"/>
              <a:buChar char="Ø"/>
            </a:pPr>
            <a:r>
              <a:rPr kumimoji="0" lang="zh-CN" altLang="en-US" sz="2800" dirty="0">
                <a:latin typeface="仿宋" panose="02010609060101010101" pitchFamily="49" charset="-122"/>
                <a:ea typeface="仿宋" panose="02010609060101010101" pitchFamily="49" charset="-122"/>
              </a:rPr>
              <a:t>马克思主义科学技术社会论</a:t>
            </a:r>
            <a:endParaRPr kumimoji="0" lang="en-US" altLang="zh-CN" sz="2800" dirty="0">
              <a:latin typeface="仿宋" panose="02010609060101010101" pitchFamily="49" charset="-122"/>
              <a:ea typeface="仿宋" panose="02010609060101010101" pitchFamily="49" charset="-122"/>
            </a:endParaRPr>
          </a:p>
          <a:p>
            <a:pPr marL="0" indent="0" eaLnBrk="1" hangingPunct="1">
              <a:lnSpc>
                <a:spcPct val="120000"/>
              </a:lnSpc>
              <a:buClr>
                <a:schemeClr val="accent5">
                  <a:lumMod val="75000"/>
                </a:schemeClr>
              </a:buClr>
              <a:buNone/>
            </a:pPr>
            <a:br>
              <a:rPr kumimoji="0" lang="zh-CN" altLang="en-US" sz="2800" dirty="0">
                <a:latin typeface="仿宋" panose="02010609060101010101" pitchFamily="49" charset="-122"/>
                <a:ea typeface="仿宋" panose="02010609060101010101" pitchFamily="49" charset="-122"/>
              </a:rPr>
            </a:br>
            <a:r>
              <a:rPr kumimoji="0" lang="zh-CN" altLang="en-US" sz="2800" dirty="0">
                <a:latin typeface="仿宋" panose="02010609060101010101" pitchFamily="49" charset="-122"/>
                <a:ea typeface="仿宋" panose="02010609060101010101" pitchFamily="49" charset="-122"/>
              </a:rPr>
              <a:t>构成了马克思主义自然辩证法的重要理论基石。</a:t>
            </a:r>
            <a:endParaRPr kumimoji="0" lang="zh-CN" altLang="en-US" sz="2800" dirty="0">
              <a:solidFill>
                <a:schemeClr val="tx2">
                  <a:lumMod val="50000"/>
                </a:schemeClr>
              </a:solidFill>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DF55A56F-542B-4C33-986E-40A8183DBF14}"/>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extLst>
      <p:ext uri="{BB962C8B-B14F-4D97-AF65-F5344CB8AC3E}">
        <p14:creationId xmlns:p14="http://schemas.microsoft.com/office/powerpoint/2010/main" val="950435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D0E2628-D7A2-445B-BE5D-63C8BC8F7960}"/>
              </a:ext>
            </a:extLst>
          </p:cNvPr>
          <p:cNvGraphicFramePr/>
          <p:nvPr/>
        </p:nvGraphicFramePr>
        <p:xfrm>
          <a:off x="169334" y="208844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B0600B98-C3A6-4C6B-849E-439975A068A8}"/>
              </a:ext>
            </a:extLst>
          </p:cNvPr>
          <p:cNvSpPr/>
          <p:nvPr/>
        </p:nvSpPr>
        <p:spPr>
          <a:xfrm>
            <a:off x="4716016" y="729402"/>
            <a:ext cx="3816424" cy="1200329"/>
          </a:xfrm>
          <a:prstGeom prst="rect">
            <a:avLst/>
          </a:prstGeom>
        </p:spPr>
        <p:txBody>
          <a:bodyPr wrap="square">
            <a:spAutoFit/>
          </a:bodyPr>
          <a:lstStyle/>
          <a:p>
            <a:r>
              <a:rPr lang="zh-CN" altLang="en-US" sz="3600" b="1" spc="50" dirty="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rPr>
              <a:t>体系的统一性。</a:t>
            </a:r>
          </a:p>
          <a:p>
            <a:r>
              <a:rPr lang="zh-CN" altLang="en-US" sz="3600" b="1" spc="50" dirty="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rPr>
              <a:t>内容的开放性。</a:t>
            </a:r>
          </a:p>
        </p:txBody>
      </p:sp>
      <p:pic>
        <p:nvPicPr>
          <p:cNvPr id="7" name="图片 6">
            <a:extLst>
              <a:ext uri="{FF2B5EF4-FFF2-40B4-BE49-F238E27FC236}">
                <a16:creationId xmlns:a16="http://schemas.microsoft.com/office/drawing/2014/main" id="{911A1360-7453-47B0-999A-FDB9A6CC3DD4}"/>
              </a:ext>
            </a:extLst>
          </p:cNvPr>
          <p:cNvPicPr>
            <a:picLocks noChangeAspect="1"/>
          </p:cNvPicPr>
          <p:nvPr/>
        </p:nvPicPr>
        <p:blipFill rotWithShape="1">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extLst>
      <p:ext uri="{BB962C8B-B14F-4D97-AF65-F5344CB8AC3E}">
        <p14:creationId xmlns:p14="http://schemas.microsoft.com/office/powerpoint/2010/main" val="356415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5EFF9D1F-2F1A-4CD0-A7F6-9FEE6E6A1C10}"/>
              </a:ext>
            </a:extLst>
          </p:cNvPr>
          <p:cNvSpPr>
            <a:spLocks noGrp="1"/>
          </p:cNvSpPr>
          <p:nvPr>
            <p:ph idx="1"/>
          </p:nvPr>
        </p:nvSpPr>
        <p:spPr>
          <a:xfrm>
            <a:off x="125760" y="1196752"/>
            <a:ext cx="8892480" cy="4896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10000"/>
          </a:bodyPr>
          <a:lstStyle/>
          <a:p>
            <a:pPr>
              <a:spcBef>
                <a:spcPct val="0"/>
              </a:spcBef>
            </a:pP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自然观是以一定的经验、知识为依据，经哲学抽象而形成的关于自然界的本质和发展规律的根本观点。</a:t>
            </a:r>
            <a:endParaRPr kumimoji="0" lang="en-US" altLang="zh-CN" sz="2800" spc="50" dirty="0">
              <a:ln w="12700">
                <a:noFill/>
                <a:prstDash val="solid"/>
              </a:ln>
              <a:latin typeface="仿宋" panose="02010609060101010101" pitchFamily="49" charset="-122"/>
              <a:ea typeface="仿宋" panose="02010609060101010101" pitchFamily="49" charset="-122"/>
              <a:cs typeface="华文新魏" charset="0"/>
            </a:endParaRPr>
          </a:p>
          <a:p>
            <a:pPr>
              <a:spcBef>
                <a:spcPct val="0"/>
              </a:spcBef>
            </a:pP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朴素唯物主义自然观、机械唯物主义自然观是马克思主义自然观形成的思想渊源，辩证唯物主义自然观是自然观的高级形态，是马克思主义自然观的核心。</a:t>
            </a:r>
          </a:p>
          <a:p>
            <a:pPr>
              <a:spcBef>
                <a:spcPct val="0"/>
              </a:spcBef>
            </a:pP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系统自然观、人工自然观和生态自然观是马克思主义自然观的当代形态。</a:t>
            </a:r>
            <a:endParaRPr kumimoji="0" lang="en-US" altLang="zh-CN" sz="2800" spc="50" dirty="0">
              <a:ln w="12700">
                <a:noFill/>
                <a:prstDash val="solid"/>
              </a:ln>
              <a:latin typeface="仿宋" panose="02010609060101010101" pitchFamily="49" charset="-122"/>
              <a:ea typeface="仿宋" panose="02010609060101010101" pitchFamily="49" charset="-122"/>
              <a:cs typeface="华文新魏" charset="0"/>
            </a:endParaRPr>
          </a:p>
          <a:p>
            <a:pPr>
              <a:spcBef>
                <a:spcPct val="0"/>
              </a:spcBef>
            </a:pPr>
            <a:endParaRPr kumimoji="0" lang="zh-CN" altLang="en-US" sz="2800" spc="50" dirty="0">
              <a:ln w="12700">
                <a:noFill/>
                <a:prstDash val="solid"/>
              </a:ln>
              <a:latin typeface="仿宋" panose="02010609060101010101" pitchFamily="49" charset="-122"/>
              <a:ea typeface="仿宋" panose="02010609060101010101" pitchFamily="49" charset="-122"/>
              <a:cs typeface="华文新魏" charset="0"/>
            </a:endParaRPr>
          </a:p>
          <a:p>
            <a:pPr>
              <a:spcBef>
                <a:spcPct val="0"/>
              </a:spcBef>
            </a:pP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自然观的发展，既受到一定时期的文化背景特别是哲学思想的影响，同时也与科学技术的发展水平密切相关。特别是现代科学技术的发展，为现代自然观的丰富和深化提供了大量的科学材料，为自然观的新范畴、新观点的提出提供了现实可能性。</a:t>
            </a:r>
          </a:p>
        </p:txBody>
      </p:sp>
      <p:sp>
        <p:nvSpPr>
          <p:cNvPr id="4" name="Rectangle 3">
            <a:extLst>
              <a:ext uri="{FF2B5EF4-FFF2-40B4-BE49-F238E27FC236}">
                <a16:creationId xmlns:a16="http://schemas.microsoft.com/office/drawing/2014/main" id="{19C8DE04-3AA9-4636-848B-55C3C70B3F9C}"/>
              </a:ext>
            </a:extLst>
          </p:cNvPr>
          <p:cNvSpPr txBox="1">
            <a:spLocks noChangeArrowheads="1"/>
          </p:cNvSpPr>
          <p:nvPr/>
        </p:nvSpPr>
        <p:spPr>
          <a:xfrm>
            <a:off x="545976" y="241176"/>
            <a:ext cx="7698432" cy="667544"/>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dirty="0"/>
              <a:t>3.</a:t>
            </a:r>
            <a:r>
              <a:rPr lang="zh-CN" altLang="en-US" dirty="0"/>
              <a:t>课程体系（</a:t>
            </a:r>
            <a:r>
              <a:rPr lang="en-US" altLang="zh-CN" dirty="0"/>
              <a:t>1</a:t>
            </a:r>
            <a:r>
              <a:rPr lang="zh-CN" altLang="en-US" dirty="0"/>
              <a:t>）自然观</a:t>
            </a:r>
          </a:p>
        </p:txBody>
      </p:sp>
      <p:pic>
        <p:nvPicPr>
          <p:cNvPr id="5" name="图片 4">
            <a:extLst>
              <a:ext uri="{FF2B5EF4-FFF2-40B4-BE49-F238E27FC236}">
                <a16:creationId xmlns:a16="http://schemas.microsoft.com/office/drawing/2014/main" id="{4234DD88-4BCB-4DAE-BE5B-77FAC3D3CFCB}"/>
              </a:ext>
            </a:extLst>
          </p:cNvPr>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8100311" y="5373215"/>
            <a:ext cx="1043689" cy="1484785"/>
          </a:xfrm>
          <a:prstGeom prst="rect">
            <a:avLst/>
          </a:prstGeom>
        </p:spPr>
      </p:pic>
    </p:spTree>
    <p:extLst>
      <p:ext uri="{BB962C8B-B14F-4D97-AF65-F5344CB8AC3E}">
        <p14:creationId xmlns:p14="http://schemas.microsoft.com/office/powerpoint/2010/main" val="253514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C26258BD-0099-47B5-BF71-4055BE649D17}"/>
              </a:ext>
            </a:extLst>
          </p:cNvPr>
          <p:cNvSpPr>
            <a:spLocks noGrp="1"/>
          </p:cNvSpPr>
          <p:nvPr>
            <p:ph idx="1"/>
          </p:nvPr>
        </p:nvSpPr>
        <p:spPr>
          <a:xfrm>
            <a:off x="251520" y="1700808"/>
            <a:ext cx="8640800" cy="4032448"/>
          </a:xfrm>
        </p:spPr>
        <p:txBody>
          <a:bodyPr/>
          <a:lstStyle/>
          <a:p>
            <a:pPr marL="609600" indent="-609600" algn="ctr" eaLnBrk="1" hangingPunct="1">
              <a:lnSpc>
                <a:spcPct val="130000"/>
              </a:lnSpc>
            </a:pPr>
            <a:endParaRPr kumimoji="0" lang="en-US" altLang="zh-CN" sz="1200" dirty="0">
              <a:latin typeface="仿宋" panose="02010609060101010101" pitchFamily="49" charset="-122"/>
              <a:ea typeface="仿宋" panose="02010609060101010101" pitchFamily="49" charset="-122"/>
            </a:endParaRPr>
          </a:p>
          <a:p>
            <a:pPr marL="609600" indent="-609600" algn="just" eaLnBrk="1" hangingPunct="1">
              <a:lnSpc>
                <a:spcPct val="120000"/>
              </a:lnSpc>
            </a:pPr>
            <a:r>
              <a:rPr kumimoji="0" lang="zh-CN" altLang="en-US" sz="2800" dirty="0">
                <a:latin typeface="仿宋" panose="02010609060101010101" pitchFamily="49" charset="-122"/>
                <a:ea typeface="仿宋" panose="02010609060101010101" pitchFamily="49" charset="-122"/>
              </a:rPr>
              <a:t>人与自然的关系的中介（主体、客体、中介）一种人类活动，一种现代建制。</a:t>
            </a:r>
          </a:p>
          <a:p>
            <a:pPr marL="609600" indent="-609600" algn="just" eaLnBrk="1" hangingPunct="1">
              <a:lnSpc>
                <a:spcPct val="120000"/>
              </a:lnSpc>
            </a:pPr>
            <a:r>
              <a:rPr kumimoji="0" lang="zh-CN" altLang="en-US" sz="2800" dirty="0">
                <a:latin typeface="仿宋" panose="02010609060101010101" pitchFamily="49" charset="-122"/>
                <a:ea typeface="仿宋" panose="02010609060101010101" pitchFamily="49" charset="-122"/>
              </a:rPr>
              <a:t>一种累积的知识传承。</a:t>
            </a:r>
          </a:p>
          <a:p>
            <a:pPr marL="609600" indent="-609600" algn="just" eaLnBrk="1" hangingPunct="1">
              <a:lnSpc>
                <a:spcPct val="120000"/>
              </a:lnSpc>
            </a:pPr>
            <a:r>
              <a:rPr kumimoji="0" lang="zh-CN" altLang="en-US" sz="2800" dirty="0">
                <a:latin typeface="仿宋" panose="02010609060101010101" pitchFamily="49" charset="-122"/>
                <a:ea typeface="仿宋" panose="02010609060101010101" pitchFamily="49" charset="-122"/>
              </a:rPr>
              <a:t>科学共同体的规范（科学规范与政治规范）</a:t>
            </a:r>
          </a:p>
          <a:p>
            <a:pPr marL="609600" indent="-609600" algn="just" eaLnBrk="1" hangingPunct="1">
              <a:lnSpc>
                <a:spcPct val="120000"/>
              </a:lnSpc>
            </a:pPr>
            <a:r>
              <a:rPr kumimoji="0" lang="zh-CN" altLang="en-US" sz="2800" dirty="0">
                <a:solidFill>
                  <a:schemeClr val="tx2">
                    <a:lumMod val="50000"/>
                  </a:schemeClr>
                </a:solidFill>
                <a:latin typeface="仿宋" panose="02010609060101010101" pitchFamily="49" charset="-122"/>
                <a:ea typeface="仿宋" panose="02010609060101010101" pitchFamily="49" charset="-122"/>
              </a:rPr>
              <a:t>现代科技人员的理性与信仰（“是”与“应该”）</a:t>
            </a:r>
          </a:p>
        </p:txBody>
      </p:sp>
      <p:sp>
        <p:nvSpPr>
          <p:cNvPr id="4" name="Rectangle 3">
            <a:extLst>
              <a:ext uri="{FF2B5EF4-FFF2-40B4-BE49-F238E27FC236}">
                <a16:creationId xmlns:a16="http://schemas.microsoft.com/office/drawing/2014/main" id="{1D8701DB-3FBE-4704-A0E5-3098AC4535A3}"/>
              </a:ext>
            </a:extLst>
          </p:cNvPr>
          <p:cNvSpPr txBox="1">
            <a:spLocks noChangeArrowheads="1"/>
          </p:cNvSpPr>
          <p:nvPr/>
        </p:nvSpPr>
        <p:spPr>
          <a:xfrm>
            <a:off x="374848" y="393576"/>
            <a:ext cx="8229600" cy="731168"/>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dirty="0"/>
              <a:t>3.</a:t>
            </a:r>
            <a:r>
              <a:rPr lang="zh-CN" altLang="en-US" dirty="0"/>
              <a:t>课程体系（</a:t>
            </a:r>
            <a:r>
              <a:rPr lang="en-US" altLang="zh-CN" dirty="0"/>
              <a:t>2</a:t>
            </a:r>
            <a:r>
              <a:rPr lang="zh-CN" altLang="en-US" dirty="0"/>
              <a:t>）科学技术观</a:t>
            </a:r>
          </a:p>
        </p:txBody>
      </p:sp>
      <p:pic>
        <p:nvPicPr>
          <p:cNvPr id="6" name="图片 5">
            <a:extLst>
              <a:ext uri="{FF2B5EF4-FFF2-40B4-BE49-F238E27FC236}">
                <a16:creationId xmlns:a16="http://schemas.microsoft.com/office/drawing/2014/main" id="{011E95C4-56AD-4907-B89E-BAFEEECF7536}"/>
              </a:ext>
            </a:extLst>
          </p:cNvPr>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120219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AE653-3F26-472D-9D2A-1A9B1A9D6002}"/>
              </a:ext>
            </a:extLst>
          </p:cNvPr>
          <p:cNvSpPr>
            <a:spLocks noGrp="1"/>
          </p:cNvSpPr>
          <p:nvPr>
            <p:ph type="title"/>
          </p:nvPr>
        </p:nvSpPr>
        <p:spPr>
          <a:xfrm>
            <a:off x="-324544" y="288032"/>
            <a:ext cx="9144000" cy="908720"/>
          </a:xfrm>
        </p:spPr>
        <p:txBody>
          <a:bodyPr vert="horz" wrap="square" lIns="91440" tIns="45720" rIns="91440" bIns="45720" numCol="1" anchor="ctr" anchorCtr="0" compatLnSpc="1">
            <a:prstTxWarp prst="textNoShape">
              <a:avLst/>
            </a:prstTxWarp>
            <a:normAutofit fontScale="90000"/>
          </a:bodyPr>
          <a:lstStyle/>
          <a:p>
            <a:pPr algn="ctr"/>
            <a:br>
              <a:rPr kumimoji="0" lang="en-US" altLang="zh-CN" sz="3600" b="1" dirty="0">
                <a:latin typeface="仿宋" panose="02010609060101010101" pitchFamily="49" charset="-122"/>
                <a:ea typeface="仿宋" panose="02010609060101010101" pitchFamily="49" charset="-122"/>
              </a:rPr>
            </a:br>
            <a:r>
              <a:rPr kumimoji="0" lang="zh-CN" altLang="en-US" sz="3600" b="1" dirty="0">
                <a:latin typeface="仿宋" panose="02010609060101010101" pitchFamily="49" charset="-122"/>
                <a:ea typeface="仿宋" panose="02010609060101010101" pitchFamily="49" charset="-122"/>
              </a:rPr>
              <a:t>亚里士多德</a:t>
            </a:r>
            <a:r>
              <a:rPr kumimoji="0" lang="en-US" altLang="zh-CN" sz="3600" b="1" dirty="0">
                <a:latin typeface="仿宋" panose="02010609060101010101" pitchFamily="49" charset="-122"/>
                <a:ea typeface="仿宋" panose="02010609060101010101" pitchFamily="49" charset="-122"/>
              </a:rPr>
              <a:t>	</a:t>
            </a:r>
            <a:r>
              <a:rPr kumimoji="0" lang="zh-CN" altLang="en-US" sz="3600" b="1" dirty="0">
                <a:latin typeface="仿宋" panose="02010609060101010101" pitchFamily="49" charset="-122"/>
                <a:ea typeface="仿宋" panose="02010609060101010101" pitchFamily="49" charset="-122"/>
              </a:rPr>
              <a:t>科学产生的三个条件：</a:t>
            </a:r>
            <a:br>
              <a:rPr kumimoji="0" lang="en-US" altLang="zh-CN" sz="3600" b="1" dirty="0">
                <a:latin typeface="仿宋" panose="02010609060101010101" pitchFamily="49" charset="-122"/>
                <a:ea typeface="仿宋" panose="02010609060101010101" pitchFamily="49" charset="-122"/>
              </a:rPr>
            </a:br>
            <a:endParaRPr kumimoji="0" lang="zh-CN" altLang="en-US" sz="3600" b="1" dirty="0">
              <a:latin typeface="仿宋" panose="02010609060101010101" pitchFamily="49" charset="-122"/>
              <a:ea typeface="仿宋" panose="02010609060101010101" pitchFamily="49" charset="-122"/>
            </a:endParaRPr>
          </a:p>
        </p:txBody>
      </p:sp>
      <p:sp>
        <p:nvSpPr>
          <p:cNvPr id="3" name="内容占位符 2">
            <a:extLst>
              <a:ext uri="{FF2B5EF4-FFF2-40B4-BE49-F238E27FC236}">
                <a16:creationId xmlns:a16="http://schemas.microsoft.com/office/drawing/2014/main" id="{6D0FFF97-7BCE-465B-BFCE-C87FC585DD34}"/>
              </a:ext>
            </a:extLst>
          </p:cNvPr>
          <p:cNvSpPr>
            <a:spLocks noGrp="1"/>
          </p:cNvSpPr>
          <p:nvPr>
            <p:ph idx="1"/>
          </p:nvPr>
        </p:nvSpPr>
        <p:spPr>
          <a:xfrm>
            <a:off x="1439652" y="2636912"/>
            <a:ext cx="6264696" cy="1872207"/>
          </a:xfrm>
        </p:spPr>
        <p:txBody>
          <a:bodyPr/>
          <a:lstStyle/>
          <a:p>
            <a:pPr marL="0" indent="0" algn="just" eaLnBrk="1" hangingPunct="1">
              <a:buNone/>
            </a:pPr>
            <a:r>
              <a:rPr kumimoji="0" lang="zh-CN" altLang="en-US" sz="2800" dirty="0">
                <a:latin typeface="仿宋" panose="02010609060101010101" pitchFamily="49" charset="-122"/>
                <a:ea typeface="仿宋" panose="02010609060101010101" pitchFamily="49" charset="-122"/>
              </a:rPr>
              <a:t>第一个条件是“</a:t>
            </a:r>
            <a:r>
              <a:rPr kumimoji="0" lang="zh-CN" altLang="en-US" sz="2800" dirty="0">
                <a:solidFill>
                  <a:srgbClr val="0070C0"/>
                </a:solidFill>
                <a:latin typeface="仿宋" panose="02010609060101010101" pitchFamily="49" charset="-122"/>
                <a:ea typeface="仿宋" panose="02010609060101010101" pitchFamily="49" charset="-122"/>
              </a:rPr>
              <a:t>惊异</a:t>
            </a:r>
            <a:r>
              <a:rPr kumimoji="0" lang="zh-CN" altLang="en-US" sz="2800" dirty="0">
                <a:latin typeface="仿宋" panose="02010609060101010101" pitchFamily="49" charset="-122"/>
                <a:ea typeface="仿宋" panose="02010609060101010101" pitchFamily="49" charset="-122"/>
              </a:rPr>
              <a:t>”：是人们对自然现象和社会现象所表现出来的困惑和惊奇，有了惊异也就感受到自己的无知，自知其无知者为了摆脱无知就求知识。</a:t>
            </a:r>
            <a:endParaRPr kumimoji="0" lang="en-US" altLang="zh-CN" sz="2800" dirty="0">
              <a:latin typeface="仿宋" panose="02010609060101010101" pitchFamily="49" charset="-122"/>
              <a:ea typeface="仿宋" panose="02010609060101010101" pitchFamily="49" charset="-122"/>
            </a:endParaRPr>
          </a:p>
          <a:p>
            <a:endParaRPr lang="zh-CN" altLang="en-US" sz="2800" dirty="0">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19A9E264-B5F9-4E1D-AA69-6BA84F115FF9}"/>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388655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2CC58-9EC8-4604-96D6-38710108A221}"/>
              </a:ext>
            </a:extLst>
          </p:cNvPr>
          <p:cNvSpPr>
            <a:spLocks noGrp="1"/>
          </p:cNvSpPr>
          <p:nvPr>
            <p:ph type="title"/>
          </p:nvPr>
        </p:nvSpPr>
        <p:spPr>
          <a:xfrm>
            <a:off x="2987824" y="2420888"/>
            <a:ext cx="3168352" cy="1384300"/>
          </a:xfrm>
        </p:spPr>
        <p:txBody>
          <a:bodyPr rtlCol="0">
            <a:normAutofit/>
            <a:scene3d>
              <a:camera prst="orthographicFront"/>
              <a:lightRig rig="soft" dir="t"/>
            </a:scene3d>
            <a:sp3d prstMaterial="matte">
              <a:bevelT w="12700" h="12700"/>
            </a:sp3d>
          </a:bodyPr>
          <a:lstStyle/>
          <a:p>
            <a:pPr algn="ctr" eaLnBrk="1" fontAlgn="auto" hangingPunct="1">
              <a:spcAft>
                <a:spcPts val="0"/>
              </a:spcAft>
              <a:defRPr/>
            </a:pPr>
            <a:r>
              <a:rPr kumimoji="0" sz="6000" dirty="0">
                <a:latin typeface="仿宋" panose="02010609060101010101" pitchFamily="49" charset="-122"/>
                <a:ea typeface="仿宋" panose="02010609060101010101" pitchFamily="49" charset="-122"/>
                <a:cs typeface="+mj-cs"/>
              </a:rPr>
              <a:t>绪论</a:t>
            </a:r>
          </a:p>
        </p:txBody>
      </p:sp>
      <p:pic>
        <p:nvPicPr>
          <p:cNvPr id="17" name="图片 16">
            <a:extLst>
              <a:ext uri="{FF2B5EF4-FFF2-40B4-BE49-F238E27FC236}">
                <a16:creationId xmlns:a16="http://schemas.microsoft.com/office/drawing/2014/main" id="{1B162164-2310-4B80-8063-0B20EBD7858C}"/>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a:off x="0" y="4675487"/>
            <a:ext cx="2177142" cy="2176912"/>
          </a:xfrm>
          <a:prstGeom prst="rect">
            <a:avLst/>
          </a:prstGeom>
          <a:noFill/>
          <a:ln>
            <a:noFill/>
          </a:ln>
        </p:spPr>
      </p:pic>
      <p:pic>
        <p:nvPicPr>
          <p:cNvPr id="19" name="图片 18">
            <a:extLst>
              <a:ext uri="{FF2B5EF4-FFF2-40B4-BE49-F238E27FC236}">
                <a16:creationId xmlns:a16="http://schemas.microsoft.com/office/drawing/2014/main" id="{0EEDB882-0B8C-461C-B9AD-407C9762129E}"/>
              </a:ext>
            </a:extLst>
          </p:cNvPr>
          <p:cNvPicPr>
            <a:picLocks noChangeAspect="1"/>
          </p:cNvPicPr>
          <p:nvPr/>
        </p:nvPicPr>
        <p:blipFill rotWithShape="1">
          <a:blip r:embed="rId3">
            <a:clrChange>
              <a:clrFrom>
                <a:srgbClr val="FEFEFE"/>
              </a:clrFrom>
              <a:clrTo>
                <a:srgbClr val="FEFEFE">
                  <a:alpha val="0"/>
                </a:srgbClr>
              </a:clrTo>
            </a:clrChange>
          </a:blip>
          <a:srcRect l="65166" t="4887" b="75747"/>
          <a:stretch>
            <a:fillRect/>
          </a:stretch>
        </p:blipFill>
        <p:spPr>
          <a:xfrm>
            <a:off x="7329714" y="399"/>
            <a:ext cx="1814286" cy="1427416"/>
          </a:xfrm>
          <a:custGeom>
            <a:avLst/>
            <a:gdLst>
              <a:gd name="connsiteX0" fmla="*/ 0 w 3729350"/>
              <a:gd name="connsiteY0" fmla="*/ 0 h 2699562"/>
              <a:gd name="connsiteX1" fmla="*/ 3729350 w 3729350"/>
              <a:gd name="connsiteY1" fmla="*/ 0 h 2699562"/>
              <a:gd name="connsiteX2" fmla="*/ 3729350 w 3729350"/>
              <a:gd name="connsiteY2" fmla="*/ 2699562 h 2699562"/>
              <a:gd name="connsiteX3" fmla="*/ 0 w 3729350"/>
              <a:gd name="connsiteY3" fmla="*/ 2699562 h 2699562"/>
              <a:gd name="connsiteX4" fmla="*/ 0 w 3729350"/>
              <a:gd name="connsiteY4" fmla="*/ 0 h 2699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350" h="2699562">
                <a:moveTo>
                  <a:pt x="0" y="0"/>
                </a:moveTo>
                <a:lnTo>
                  <a:pt x="3729350" y="0"/>
                </a:lnTo>
                <a:lnTo>
                  <a:pt x="3729350" y="2699562"/>
                </a:lnTo>
                <a:lnTo>
                  <a:pt x="0" y="2699562"/>
                </a:lnTo>
                <a:lnTo>
                  <a:pt x="0" y="0"/>
                </a:ln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C6A35C0-D5B4-4383-88BA-7F7D1CB2F8D2}"/>
              </a:ext>
            </a:extLst>
          </p:cNvPr>
          <p:cNvSpPr>
            <a:spLocks noGrp="1"/>
          </p:cNvSpPr>
          <p:nvPr>
            <p:ph idx="1"/>
          </p:nvPr>
        </p:nvSpPr>
        <p:spPr>
          <a:xfrm>
            <a:off x="250825" y="908720"/>
            <a:ext cx="8425631" cy="5832648"/>
          </a:xfrm>
        </p:spPr>
        <p:txBody>
          <a:bodyPr/>
          <a:lstStyle/>
          <a:p>
            <a:pPr algn="just" eaLnBrk="1" hangingPunct="1"/>
            <a:r>
              <a:rPr kumimoji="0" lang="zh-CN" altLang="en-US" sz="2800" dirty="0">
                <a:latin typeface="仿宋" panose="02010609060101010101" pitchFamily="49" charset="-122"/>
                <a:ea typeface="仿宋" panose="02010609060101010101" pitchFamily="49" charset="-122"/>
              </a:rPr>
              <a:t>第二个条件是“</a:t>
            </a:r>
            <a:r>
              <a:rPr kumimoji="0" lang="zh-CN" altLang="en-US" sz="2800" dirty="0">
                <a:solidFill>
                  <a:srgbClr val="0070C0"/>
                </a:solidFill>
                <a:latin typeface="仿宋" panose="02010609060101010101" pitchFamily="49" charset="-122"/>
                <a:ea typeface="仿宋" panose="02010609060101010101" pitchFamily="49" charset="-122"/>
              </a:rPr>
              <a:t>闲暇</a:t>
            </a:r>
            <a:r>
              <a:rPr kumimoji="0" lang="zh-CN" altLang="en-US" sz="2800" dirty="0">
                <a:latin typeface="仿宋" panose="02010609060101010101" pitchFamily="49" charset="-122"/>
                <a:ea typeface="仿宋" panose="02010609060101010101" pitchFamily="49" charset="-122"/>
              </a:rPr>
              <a:t>”：知识阶层不用为着生活而奔波劳碌，因为，整天从事繁重体力劳动的人，是无法从事求知这种复杂的脑力劳动的。</a:t>
            </a:r>
          </a:p>
          <a:p>
            <a:pPr algn="just" eaLnBrk="1" hangingPunct="1"/>
            <a:r>
              <a:rPr kumimoji="0" lang="zh-CN" altLang="en-US" sz="2800" dirty="0">
                <a:latin typeface="仿宋" panose="02010609060101010101" pitchFamily="49" charset="-122"/>
                <a:ea typeface="仿宋" panose="02010609060101010101" pitchFamily="49" charset="-122"/>
              </a:rPr>
              <a:t>第三个条件是“</a:t>
            </a:r>
            <a:r>
              <a:rPr kumimoji="0" lang="zh-CN" altLang="en-US" sz="2800" dirty="0">
                <a:solidFill>
                  <a:srgbClr val="0070C0"/>
                </a:solidFill>
                <a:latin typeface="仿宋" panose="02010609060101010101" pitchFamily="49" charset="-122"/>
                <a:ea typeface="仿宋" panose="02010609060101010101" pitchFamily="49" charset="-122"/>
              </a:rPr>
              <a:t>自由</a:t>
            </a:r>
            <a:r>
              <a:rPr kumimoji="0" lang="zh-CN" altLang="en-US" sz="2800" dirty="0">
                <a:latin typeface="仿宋" panose="02010609060101010101" pitchFamily="49" charset="-122"/>
                <a:ea typeface="仿宋" panose="02010609060101010101" pitchFamily="49" charset="-122"/>
              </a:rPr>
              <a:t>”。它要求自由地思考、自由地发表意见，不受他种目的和利益的支配。</a:t>
            </a:r>
            <a:endParaRPr kumimoji="0" lang="en-US" altLang="zh-CN" sz="2800" dirty="0">
              <a:latin typeface="仿宋" panose="02010609060101010101" pitchFamily="49" charset="-122"/>
              <a:ea typeface="仿宋" panose="02010609060101010101" pitchFamily="49" charset="-122"/>
            </a:endParaRPr>
          </a:p>
          <a:p>
            <a:pPr marL="0" indent="0" algn="just" eaLnBrk="1" hangingPunct="1">
              <a:buNone/>
            </a:pPr>
            <a:endParaRPr kumimoji="0" lang="zh-CN" altLang="en-US" sz="2800" dirty="0">
              <a:latin typeface="仿宋" panose="02010609060101010101" pitchFamily="49" charset="-122"/>
              <a:ea typeface="仿宋" panose="02010609060101010101" pitchFamily="49" charset="-122"/>
            </a:endParaRPr>
          </a:p>
          <a:p>
            <a:pPr algn="just" eaLnBrk="1" hangingPunct="1"/>
            <a:r>
              <a:rPr kumimoji="0" lang="zh-CN" altLang="en-US" sz="2800" dirty="0">
                <a:latin typeface="仿宋" panose="02010609060101010101" pitchFamily="49" charset="-122"/>
                <a:ea typeface="仿宋" panose="02010609060101010101" pitchFamily="49" charset="-122"/>
              </a:rPr>
              <a:t>亚历士多德强调了哲学和科学之来源的</a:t>
            </a:r>
            <a:r>
              <a:rPr kumimoji="0" lang="zh-CN" altLang="en-US" sz="2800" dirty="0">
                <a:solidFill>
                  <a:srgbClr val="0070C0"/>
                </a:solidFill>
                <a:latin typeface="仿宋" panose="02010609060101010101" pitchFamily="49" charset="-122"/>
                <a:ea typeface="仿宋" panose="02010609060101010101" pitchFamily="49" charset="-122"/>
              </a:rPr>
              <a:t>非功利性</a:t>
            </a:r>
            <a:r>
              <a:rPr kumimoji="0" lang="zh-CN" altLang="en-US" sz="2800" dirty="0">
                <a:latin typeface="仿宋" panose="02010609060101010101" pitchFamily="49" charset="-122"/>
                <a:ea typeface="仿宋" panose="02010609060101010101" pitchFamily="49" charset="-122"/>
              </a:rPr>
              <a:t>，也说出了为何希腊成为科学和哲学的发源地的道理：因为它提供闲暇、提供自由，因为希腊人有着强烈的求知欲，对智慧无比地祟尚。</a:t>
            </a:r>
            <a:endParaRPr kumimoji="0" lang="en-US" altLang="zh-CN" sz="2800" dirty="0">
              <a:latin typeface="仿宋" panose="02010609060101010101" pitchFamily="49" charset="-122"/>
              <a:ea typeface="仿宋" panose="02010609060101010101" pitchFamily="49" charset="-122"/>
            </a:endParaRPr>
          </a:p>
          <a:p>
            <a:pPr marL="0" indent="0">
              <a:buNone/>
            </a:pPr>
            <a:endParaRPr lang="en-US" altLang="zh-CN" sz="2000" b="1" dirty="0"/>
          </a:p>
          <a:p>
            <a:pPr marL="0" indent="0">
              <a:buNone/>
            </a:pPr>
            <a:r>
              <a:rPr lang="zh-CN" altLang="en-US" sz="2000" b="1" dirty="0"/>
              <a:t> 黑格尔：“人应尊敬他自己并应自视能配得上最高尚的东西”</a:t>
            </a:r>
            <a:endParaRPr lang="en-US" altLang="zh-CN" sz="2000" b="1" dirty="0"/>
          </a:p>
          <a:p>
            <a:pPr marL="0" indent="0">
              <a:buNone/>
            </a:pPr>
            <a:r>
              <a:rPr lang="en-US" altLang="zh-CN" sz="2000" b="1" dirty="0"/>
              <a:t>《</a:t>
            </a:r>
            <a:r>
              <a:rPr lang="zh-CN" altLang="en-US" sz="2000" b="1" dirty="0"/>
              <a:t>小逻辑</a:t>
            </a:r>
            <a:r>
              <a:rPr lang="en-US" altLang="zh-CN" sz="2000" b="1" dirty="0"/>
              <a:t>——</a:t>
            </a:r>
            <a:r>
              <a:rPr lang="zh-CN" altLang="en-US" sz="2000" b="1" dirty="0"/>
              <a:t>柏林大学开讲词</a:t>
            </a:r>
            <a:r>
              <a:rPr lang="en-US" altLang="zh-CN" sz="2000" b="1" dirty="0"/>
              <a:t>》</a:t>
            </a:r>
            <a:endParaRPr lang="zh-CN" altLang="en-US" sz="2000" b="1" dirty="0"/>
          </a:p>
          <a:p>
            <a:pPr algn="just" eaLnBrk="1" hangingPunct="1"/>
            <a:endParaRPr kumimoji="0" lang="zh-CN" altLang="en-US" sz="2800" dirty="0">
              <a:latin typeface="仿宋" panose="02010609060101010101" pitchFamily="49" charset="-122"/>
              <a:ea typeface="仿宋" panose="02010609060101010101" pitchFamily="49" charset="-122"/>
            </a:endParaRPr>
          </a:p>
        </p:txBody>
      </p:sp>
      <p:sp>
        <p:nvSpPr>
          <p:cNvPr id="3" name="标题 1">
            <a:extLst>
              <a:ext uri="{FF2B5EF4-FFF2-40B4-BE49-F238E27FC236}">
                <a16:creationId xmlns:a16="http://schemas.microsoft.com/office/drawing/2014/main" id="{8DC73AB8-8E0D-475A-ABB3-675CD83C9DED}"/>
              </a:ext>
            </a:extLst>
          </p:cNvPr>
          <p:cNvSpPr>
            <a:spLocks noGrp="1"/>
          </p:cNvSpPr>
          <p:nvPr>
            <p:ph type="title"/>
          </p:nvPr>
        </p:nvSpPr>
        <p:spPr>
          <a:xfrm>
            <a:off x="0" y="0"/>
            <a:ext cx="9144000" cy="908720"/>
          </a:xfrm>
        </p:spPr>
        <p:txBody>
          <a:bodyPr vert="horz" wrap="square" lIns="91440" tIns="45720" rIns="91440" bIns="45720" numCol="1" anchor="ctr" anchorCtr="0" compatLnSpc="1">
            <a:prstTxWarp prst="textNoShape">
              <a:avLst/>
            </a:prstTxWarp>
            <a:normAutofit fontScale="90000"/>
          </a:bodyPr>
          <a:lstStyle/>
          <a:p>
            <a:pPr algn="ctr"/>
            <a:br>
              <a:rPr kumimoji="0" lang="en-US" altLang="zh-CN" sz="3600" b="1" dirty="0">
                <a:latin typeface="仿宋" panose="02010609060101010101" pitchFamily="49" charset="-122"/>
                <a:ea typeface="仿宋" panose="02010609060101010101" pitchFamily="49" charset="-122"/>
              </a:rPr>
            </a:br>
            <a:r>
              <a:rPr kumimoji="0" lang="zh-CN" altLang="en-US" sz="3600" b="1" dirty="0">
                <a:latin typeface="仿宋" panose="02010609060101010101" pitchFamily="49" charset="-122"/>
                <a:ea typeface="仿宋" panose="02010609060101010101" pitchFamily="49" charset="-122"/>
              </a:rPr>
              <a:t>亚里士多德</a:t>
            </a:r>
            <a:r>
              <a:rPr kumimoji="0" lang="en-US" altLang="zh-CN" sz="3600" b="1" dirty="0">
                <a:latin typeface="仿宋" panose="02010609060101010101" pitchFamily="49" charset="-122"/>
                <a:ea typeface="仿宋" panose="02010609060101010101" pitchFamily="49" charset="-122"/>
              </a:rPr>
              <a:t>	</a:t>
            </a:r>
            <a:r>
              <a:rPr kumimoji="0" lang="zh-CN" altLang="en-US" sz="3600" b="1" dirty="0">
                <a:latin typeface="仿宋" panose="02010609060101010101" pitchFamily="49" charset="-122"/>
                <a:ea typeface="仿宋" panose="02010609060101010101" pitchFamily="49" charset="-122"/>
              </a:rPr>
              <a:t>科学产生的三个条件：</a:t>
            </a:r>
            <a:br>
              <a:rPr kumimoji="0" lang="en-US" altLang="zh-CN" sz="3600" b="1" dirty="0">
                <a:latin typeface="仿宋" panose="02010609060101010101" pitchFamily="49" charset="-122"/>
                <a:ea typeface="仿宋" panose="02010609060101010101" pitchFamily="49" charset="-122"/>
              </a:rPr>
            </a:br>
            <a:endParaRPr kumimoji="0" lang="zh-CN" altLang="en-US" sz="3600" b="1" dirty="0">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2C0F22D2-E82E-42D3-AD28-3CFBE65F94B0}"/>
              </a:ext>
            </a:extLst>
          </p:cNvPr>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34907955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8701DB-3FBE-4704-A0E5-3098AC4535A3}"/>
              </a:ext>
            </a:extLst>
          </p:cNvPr>
          <p:cNvSpPr txBox="1">
            <a:spLocks noChangeArrowheads="1"/>
          </p:cNvSpPr>
          <p:nvPr/>
        </p:nvSpPr>
        <p:spPr>
          <a:xfrm>
            <a:off x="251520" y="321568"/>
            <a:ext cx="8229600" cy="731168"/>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dirty="0"/>
              <a:t>3.</a:t>
            </a:r>
            <a:r>
              <a:rPr lang="zh-CN" altLang="en-US" dirty="0"/>
              <a:t>课程体系（</a:t>
            </a:r>
            <a:r>
              <a:rPr lang="en-US" altLang="zh-CN" dirty="0"/>
              <a:t>3</a:t>
            </a:r>
            <a:r>
              <a:rPr lang="zh-CN" altLang="en-US" dirty="0"/>
              <a:t>）科学技术方法论</a:t>
            </a:r>
          </a:p>
        </p:txBody>
      </p:sp>
      <p:sp>
        <p:nvSpPr>
          <p:cNvPr id="2" name="内容占位符 1">
            <a:extLst>
              <a:ext uri="{FF2B5EF4-FFF2-40B4-BE49-F238E27FC236}">
                <a16:creationId xmlns:a16="http://schemas.microsoft.com/office/drawing/2014/main" id="{75D49863-6E22-45B3-B3DD-ADEE8784BC3A}"/>
              </a:ext>
            </a:extLst>
          </p:cNvPr>
          <p:cNvSpPr>
            <a:spLocks noGrp="1"/>
          </p:cNvSpPr>
          <p:nvPr>
            <p:ph idx="1"/>
          </p:nvPr>
        </p:nvSpPr>
        <p:spPr>
          <a:xfrm>
            <a:off x="457200" y="1340768"/>
            <a:ext cx="8229600" cy="4896544"/>
          </a:xfrm>
        </p:spPr>
        <p:txBody>
          <a:bodyPr/>
          <a:lstStyle/>
          <a:p>
            <a:r>
              <a:rPr kumimoji="0" lang="zh-TW" altLang="en-US" sz="2400" dirty="0">
                <a:latin typeface="宋体" panose="02010600030101010101" pitchFamily="2" charset="-122"/>
                <a:ea typeface="宋体" panose="02010600030101010101" pitchFamily="2" charset="-122"/>
              </a:rPr>
              <a:t>从</a:t>
            </a:r>
            <a:r>
              <a:rPr kumimoji="0" lang="zh-TW" altLang="en-US" sz="2400" b="1" dirty="0">
                <a:latin typeface="宋体" panose="02010600030101010101" pitchFamily="2" charset="-122"/>
                <a:ea typeface="宋体" panose="02010600030101010101" pitchFamily="2" charset="-122"/>
              </a:rPr>
              <a:t>辩证唯物主义立场</a:t>
            </a:r>
            <a:r>
              <a:rPr kumimoji="0" lang="zh-TW" altLang="en-US" sz="2400" dirty="0">
                <a:latin typeface="宋体" panose="02010600030101010101" pitchFamily="2" charset="-122"/>
                <a:ea typeface="宋体" panose="02010600030101010101" pitchFamily="2" charset="-122"/>
              </a:rPr>
              <a:t>出发，总结出</a:t>
            </a:r>
            <a:r>
              <a:rPr kumimoji="0" lang="zh-CN" altLang="en-US" sz="2400" dirty="0">
                <a:latin typeface="宋体" panose="02010600030101010101" pitchFamily="2" charset="-122"/>
                <a:ea typeface="宋体" panose="02010600030101010101" pitchFamily="2" charset="-122"/>
              </a:rPr>
              <a:t>：</a:t>
            </a:r>
            <a:endParaRPr kumimoji="0" lang="en-US" altLang="zh-CN" sz="2400" dirty="0">
              <a:latin typeface="宋体" panose="02010600030101010101" pitchFamily="2" charset="-122"/>
              <a:ea typeface="宋体" panose="02010600030101010101" pitchFamily="2" charset="-122"/>
            </a:endParaRPr>
          </a:p>
          <a:p>
            <a:pPr marL="0" indent="0">
              <a:buNone/>
            </a:pPr>
            <a:r>
              <a:rPr kumimoji="0" lang="zh-TW" altLang="en-US" sz="2000" dirty="0">
                <a:latin typeface="宋体" panose="02010600030101010101" pitchFamily="2" charset="-122"/>
                <a:ea typeface="宋体" panose="02010600030101010101" pitchFamily="2" charset="-122"/>
              </a:rPr>
              <a:t>         分析和综合            归纳和演绎</a:t>
            </a:r>
            <a:endParaRPr kumimoji="0" lang="en-US" altLang="zh-TW" sz="2000" dirty="0">
              <a:latin typeface="宋体" panose="02010600030101010101" pitchFamily="2" charset="-122"/>
              <a:ea typeface="宋体" panose="02010600030101010101" pitchFamily="2" charset="-122"/>
            </a:endParaRPr>
          </a:p>
          <a:p>
            <a:pPr marL="0" indent="0">
              <a:buNone/>
            </a:pPr>
            <a:r>
              <a:rPr kumimoji="0" lang="zh-TW" altLang="en-US" sz="2000" dirty="0">
                <a:latin typeface="宋体" panose="02010600030101010101" pitchFamily="2" charset="-122"/>
                <a:ea typeface="宋体" panose="02010600030101010101" pitchFamily="2" charset="-122"/>
              </a:rPr>
              <a:t>         从抽象到具体          历史和逻辑的统一</a:t>
            </a:r>
            <a:endParaRPr kumimoji="0" lang="en-US" altLang="zh-TW" sz="2000" dirty="0">
              <a:latin typeface="宋体" panose="02010600030101010101" pitchFamily="2" charset="-122"/>
              <a:ea typeface="宋体" panose="02010600030101010101" pitchFamily="2" charset="-122"/>
            </a:endParaRPr>
          </a:p>
          <a:p>
            <a:pPr marL="0" indent="0">
              <a:buNone/>
            </a:pPr>
            <a:r>
              <a:rPr kumimoji="0" lang="zh-TW" altLang="en-US" sz="2400" dirty="0">
                <a:latin typeface="宋体" panose="02010600030101010101" pitchFamily="2" charset="-122"/>
                <a:ea typeface="宋体" panose="02010600030101010101" pitchFamily="2" charset="-122"/>
              </a:rPr>
              <a:t>等辩证思维方法</a:t>
            </a:r>
            <a:r>
              <a:rPr kumimoji="0" lang="zh-CN" altLang="en-US" sz="2400" dirty="0">
                <a:latin typeface="宋体" panose="02010600030101010101" pitchFamily="2" charset="-122"/>
                <a:ea typeface="宋体" panose="02010600030101010101" pitchFamily="2" charset="-122"/>
              </a:rPr>
              <a:t>，</a:t>
            </a:r>
            <a:endParaRPr kumimoji="0" lang="en-US" altLang="zh-CN" sz="2400" dirty="0">
              <a:latin typeface="宋体" panose="02010600030101010101" pitchFamily="2" charset="-122"/>
              <a:ea typeface="宋体" panose="02010600030101010101" pitchFamily="2" charset="-122"/>
            </a:endParaRPr>
          </a:p>
          <a:p>
            <a:pPr marL="0" indent="0" eaLnBrk="1" hangingPunct="1">
              <a:buNone/>
            </a:pPr>
            <a:r>
              <a:rPr kumimoji="0" lang="zh-TW" altLang="en-US" sz="2400" dirty="0">
                <a:latin typeface="宋体" panose="02010600030101010101" pitchFamily="2" charset="-122"/>
                <a:ea typeface="宋体" panose="02010600030101010101" pitchFamily="2" charset="-122"/>
              </a:rPr>
              <a:t>并吸收具体科学技术研究中的</a:t>
            </a:r>
            <a:r>
              <a:rPr kumimoji="0" lang="zh-TW" altLang="en-US" sz="2400" b="1" dirty="0">
                <a:latin typeface="宋体" panose="02010600030101010101" pitchFamily="2" charset="-122"/>
                <a:ea typeface="宋体" panose="02010600030101010101" pitchFamily="2" charset="-122"/>
              </a:rPr>
              <a:t>创新与批判思维方法</a:t>
            </a:r>
            <a:r>
              <a:rPr kumimoji="0" lang="zh-CN" altLang="en-US" sz="2400" b="1" dirty="0">
                <a:latin typeface="宋体" panose="02010600030101010101" pitchFamily="2" charset="-122"/>
                <a:ea typeface="宋体" panose="02010600030101010101" pitchFamily="2" charset="-122"/>
              </a:rPr>
              <a:t>，</a:t>
            </a:r>
            <a:endParaRPr kumimoji="0" lang="en-US" altLang="zh-CN" sz="2400" b="1" dirty="0">
              <a:latin typeface="宋体" panose="02010600030101010101" pitchFamily="2" charset="-122"/>
              <a:ea typeface="宋体" panose="02010600030101010101" pitchFamily="2" charset="-122"/>
            </a:endParaRPr>
          </a:p>
          <a:p>
            <a:pPr marL="0" indent="0" eaLnBrk="1" hangingPunct="1">
              <a:buNone/>
            </a:pPr>
            <a:r>
              <a:rPr kumimoji="0" lang="zh-TW" altLang="en-US" sz="2400" b="1" dirty="0">
                <a:latin typeface="宋体" panose="02010600030101010101" pitchFamily="2" charset="-122"/>
                <a:ea typeface="宋体" panose="02010600030101010101" pitchFamily="2" charset="-122"/>
              </a:rPr>
              <a:t>思维的</a:t>
            </a:r>
            <a:r>
              <a:rPr kumimoji="0" lang="zh-CN" altLang="en-US" sz="2400" b="1" dirty="0">
                <a:latin typeface="宋体" panose="02010600030101010101" pitchFamily="2" charset="-122"/>
                <a:ea typeface="宋体" panose="02010600030101010101" pitchFamily="2" charset="-122"/>
              </a:rPr>
              <a:t>：</a:t>
            </a:r>
            <a:endParaRPr kumimoji="0" lang="en-US" altLang="zh-CN" sz="2400" b="1" dirty="0">
              <a:latin typeface="宋体" panose="02010600030101010101" pitchFamily="2" charset="-122"/>
              <a:ea typeface="宋体" panose="02010600030101010101" pitchFamily="2" charset="-122"/>
            </a:endParaRPr>
          </a:p>
          <a:p>
            <a:pPr marL="0" indent="0">
              <a:buNone/>
            </a:pPr>
            <a:r>
              <a:rPr kumimoji="0" lang="zh-TW" altLang="en-US" sz="2000" dirty="0">
                <a:latin typeface="宋体" panose="02010600030101010101" pitchFamily="2" charset="-122"/>
                <a:ea typeface="宋体" panose="02010600030101010101" pitchFamily="2" charset="-122"/>
              </a:rPr>
              <a:t>         收敛性与发散性        逻辑性与非逻辑性</a:t>
            </a:r>
            <a:endParaRPr kumimoji="0" lang="en-US" altLang="zh-CN" sz="2000" dirty="0">
              <a:latin typeface="宋体" panose="02010600030101010101" pitchFamily="2" charset="-122"/>
              <a:ea typeface="宋体" panose="02010600030101010101" pitchFamily="2" charset="-122"/>
            </a:endParaRPr>
          </a:p>
          <a:p>
            <a:pPr marL="0" indent="0">
              <a:buNone/>
            </a:pPr>
            <a:r>
              <a:rPr kumimoji="0" lang="zh-TW" altLang="en-US" sz="2000" dirty="0">
                <a:latin typeface="宋体" panose="02010600030101010101" pitchFamily="2" charset="-122"/>
                <a:ea typeface="宋体" panose="02010600030101010101" pitchFamily="2" charset="-122"/>
              </a:rPr>
              <a:t>         直觉性与顿悟性        批判性</a:t>
            </a:r>
            <a:endParaRPr kumimoji="0" lang="en-US" altLang="zh-TW" sz="2000" dirty="0">
              <a:latin typeface="宋体" panose="02010600030101010101" pitchFamily="2" charset="-122"/>
              <a:ea typeface="宋体" panose="02010600030101010101" pitchFamily="2" charset="-122"/>
            </a:endParaRPr>
          </a:p>
          <a:p>
            <a:pPr marL="0" indent="0">
              <a:buNone/>
            </a:pPr>
            <a:r>
              <a:rPr kumimoji="0" lang="zh-TW" altLang="en-US" sz="2000" dirty="0">
                <a:latin typeface="宋体" panose="02010600030101010101" pitchFamily="2" charset="-122"/>
                <a:ea typeface="宋体" panose="02010600030101010101" pitchFamily="2" charset="-122"/>
              </a:rPr>
              <a:t>         移植、交叉与跨学科研究方法</a:t>
            </a:r>
            <a:endParaRPr kumimoji="0" lang="en-US" altLang="zh-TW" sz="2000" dirty="0">
              <a:latin typeface="宋体" panose="02010600030101010101" pitchFamily="2" charset="-122"/>
              <a:ea typeface="宋体" panose="02010600030101010101" pitchFamily="2" charset="-122"/>
            </a:endParaRPr>
          </a:p>
          <a:p>
            <a:pPr marL="0" indent="0">
              <a:buNone/>
            </a:pPr>
            <a:r>
              <a:rPr kumimoji="0" lang="zh-TW" altLang="en-US" sz="2000" dirty="0">
                <a:latin typeface="宋体" panose="02010600030101010101" pitchFamily="2" charset="-122"/>
                <a:ea typeface="宋体" panose="02010600030101010101" pitchFamily="2" charset="-122"/>
              </a:rPr>
              <a:t>         数学与系统思维方法</a:t>
            </a:r>
            <a:endParaRPr kumimoji="0" lang="en-US" altLang="zh-TW" sz="2000" dirty="0">
              <a:latin typeface="宋体" panose="02010600030101010101" pitchFamily="2" charset="-122"/>
              <a:ea typeface="宋体" panose="02010600030101010101" pitchFamily="2" charset="-122"/>
            </a:endParaRPr>
          </a:p>
          <a:p>
            <a:pPr marL="0" indent="0">
              <a:buNone/>
            </a:pPr>
            <a:r>
              <a:rPr kumimoji="0" lang="zh-TW" altLang="en-US" sz="2400" dirty="0">
                <a:latin typeface="宋体" panose="02010600030101010101" pitchFamily="2" charset="-122"/>
                <a:ea typeface="宋体" panose="02010600030101010101" pitchFamily="2" charset="-122"/>
              </a:rPr>
              <a:t>等基本方法</a:t>
            </a:r>
            <a:r>
              <a:rPr kumimoji="0" lang="zh-CN" altLang="en-US" sz="2400" dirty="0">
                <a:latin typeface="宋体" panose="02010600030101010101" pitchFamily="2" charset="-122"/>
                <a:ea typeface="宋体" panose="02010600030101010101" pitchFamily="2" charset="-122"/>
              </a:rPr>
              <a:t>。</a:t>
            </a:r>
            <a:endParaRPr kumimoji="0" lang="en-US" altLang="zh-TW" sz="2400" dirty="0">
              <a:latin typeface="宋体" panose="02010600030101010101" pitchFamily="2" charset="-122"/>
              <a:ea typeface="宋体" panose="02010600030101010101" pitchFamily="2" charset="-122"/>
            </a:endParaRPr>
          </a:p>
          <a:p>
            <a:pPr marL="0" indent="0">
              <a:buNone/>
            </a:pPr>
            <a:r>
              <a:rPr kumimoji="0" lang="zh-TW" altLang="en-US" sz="2400" dirty="0">
                <a:latin typeface="宋体" panose="02010600030101010101" pitchFamily="2" charset="-122"/>
                <a:ea typeface="宋体" panose="02010600030101010101" pitchFamily="2" charset="-122"/>
              </a:rPr>
              <a:t>对其进行概括和</a:t>
            </a:r>
            <a:r>
              <a:rPr kumimoji="0" lang="zh-CN" altLang="en-US" sz="2400" dirty="0">
                <a:latin typeface="宋体" panose="02010600030101010101" pitchFamily="2" charset="-122"/>
              </a:rPr>
              <a:t>升华</a:t>
            </a:r>
            <a:r>
              <a:rPr kumimoji="0" lang="zh-TW" altLang="en-US" sz="2400" dirty="0">
                <a:latin typeface="宋体" panose="02010600030101010101" pitchFamily="2" charset="-122"/>
                <a:ea typeface="宋体" panose="02010600030101010101" pitchFamily="2" charset="-122"/>
              </a:rPr>
              <a:t>，形成具有普遍指导意义的方法论。</a:t>
            </a:r>
            <a:endParaRPr lang="zh-CN" altLang="en-US" sz="2400" dirty="0"/>
          </a:p>
        </p:txBody>
      </p:sp>
      <p:pic>
        <p:nvPicPr>
          <p:cNvPr id="6" name="图片 5">
            <a:extLst>
              <a:ext uri="{FF2B5EF4-FFF2-40B4-BE49-F238E27FC236}">
                <a16:creationId xmlns:a16="http://schemas.microsoft.com/office/drawing/2014/main" id="{57BFEE75-C546-449B-BEBF-179E6690AEAC}"/>
              </a:ext>
            </a:extLst>
          </p:cNvPr>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270420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3F04656-FA97-4AB8-A916-A498E9CFA02C}"/>
              </a:ext>
            </a:extLst>
          </p:cNvPr>
          <p:cNvSpPr>
            <a:spLocks noGrp="1"/>
          </p:cNvSpPr>
          <p:nvPr>
            <p:ph idx="1"/>
          </p:nvPr>
        </p:nvSpPr>
        <p:spPr>
          <a:xfrm>
            <a:off x="457200" y="1600200"/>
            <a:ext cx="8229600" cy="4525963"/>
          </a:xfrm>
        </p:spPr>
        <p:txBody>
          <a:bodyPr/>
          <a:lstStyle/>
          <a:p>
            <a:pPr marL="609600" indent="609600" algn="ctr" eaLnBrk="1" hangingPunct="1">
              <a:lnSpc>
                <a:spcPct val="130000"/>
              </a:lnSpc>
            </a:pPr>
            <a:endParaRPr kumimoji="0" lang="en-US" altLang="zh-CN" sz="1200" dirty="0">
              <a:latin typeface="仿宋" panose="02010609060101010101" pitchFamily="49" charset="-122"/>
              <a:ea typeface="仿宋" panose="02010609060101010101" pitchFamily="49" charset="-122"/>
            </a:endParaRPr>
          </a:p>
          <a:p>
            <a:pPr marL="0" indent="0" algn="just" eaLnBrk="1" hangingPunct="1">
              <a:lnSpc>
                <a:spcPct val="120000"/>
              </a:lnSpc>
              <a:buNone/>
            </a:pPr>
            <a:r>
              <a:rPr kumimoji="0" lang="zh-CN" altLang="en-US" sz="2800" dirty="0"/>
              <a:t>科学方法三个层次</a:t>
            </a:r>
            <a:endParaRPr kumimoji="0" lang="en-US" altLang="zh-CN" sz="2800" dirty="0"/>
          </a:p>
          <a:p>
            <a:pPr marL="0" indent="0" eaLnBrk="1" hangingPunct="1">
              <a:lnSpc>
                <a:spcPct val="150000"/>
              </a:lnSpc>
            </a:pPr>
            <a:r>
              <a:rPr kumimoji="0" lang="zh-CN" altLang="en-US" sz="2800" dirty="0">
                <a:latin typeface="仿宋" panose="02010609060101010101" pitchFamily="49" charset="-122"/>
                <a:ea typeface="仿宋" panose="02010609060101010101" pitchFamily="49" charset="-122"/>
              </a:rPr>
              <a:t>  </a:t>
            </a:r>
            <a:r>
              <a:rPr kumimoji="0" lang="zh-CN" altLang="en-US" sz="2400" dirty="0">
                <a:latin typeface="仿宋" panose="02010609060101010101" pitchFamily="49" charset="-122"/>
                <a:ea typeface="仿宋" panose="02010609060101010101" pitchFamily="49" charset="-122"/>
              </a:rPr>
              <a:t>第一层次：各门自然科学中的一些特殊的和具体的研究方法；</a:t>
            </a:r>
          </a:p>
          <a:p>
            <a:pPr marL="0" indent="0" eaLnBrk="1" hangingPunct="1">
              <a:lnSpc>
                <a:spcPct val="150000"/>
              </a:lnSpc>
            </a:pPr>
            <a:r>
              <a:rPr kumimoji="0" lang="zh-CN" altLang="en-US" sz="2400" dirty="0">
                <a:latin typeface="仿宋" panose="02010609060101010101" pitchFamily="49" charset="-122"/>
                <a:ea typeface="仿宋" panose="02010609060101010101" pitchFamily="49" charset="-122"/>
              </a:rPr>
              <a:t>  第二层次：适用于各门自然科学的一般研究方法，即科学方法论；</a:t>
            </a:r>
          </a:p>
          <a:p>
            <a:pPr marL="0" indent="0" eaLnBrk="1" hangingPunct="1">
              <a:lnSpc>
                <a:spcPct val="150000"/>
              </a:lnSpc>
            </a:pPr>
            <a:r>
              <a:rPr kumimoji="0" lang="zh-CN" altLang="en-US" sz="2400" dirty="0">
                <a:latin typeface="仿宋" panose="02010609060101010101" pitchFamily="49" charset="-122"/>
                <a:ea typeface="仿宋" panose="02010609060101010101" pitchFamily="49" charset="-122"/>
              </a:rPr>
              <a:t>  第三层次：哲学方法。</a:t>
            </a:r>
          </a:p>
        </p:txBody>
      </p:sp>
      <p:sp>
        <p:nvSpPr>
          <p:cNvPr id="5" name="Rectangle 3">
            <a:extLst>
              <a:ext uri="{FF2B5EF4-FFF2-40B4-BE49-F238E27FC236}">
                <a16:creationId xmlns:a16="http://schemas.microsoft.com/office/drawing/2014/main" id="{7F55A144-7524-4D08-8D1D-CFFD199376AE}"/>
              </a:ext>
            </a:extLst>
          </p:cNvPr>
          <p:cNvSpPr txBox="1">
            <a:spLocks noChangeArrowheads="1"/>
          </p:cNvSpPr>
          <p:nvPr/>
        </p:nvSpPr>
        <p:spPr>
          <a:xfrm>
            <a:off x="251520" y="321568"/>
            <a:ext cx="8229600" cy="731168"/>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dirty="0"/>
              <a:t>3.</a:t>
            </a:r>
            <a:r>
              <a:rPr lang="zh-CN" altLang="en-US" dirty="0"/>
              <a:t>课程体系（</a:t>
            </a:r>
            <a:r>
              <a:rPr lang="en-US" altLang="zh-CN" dirty="0"/>
              <a:t>3</a:t>
            </a:r>
            <a:r>
              <a:rPr lang="zh-CN" altLang="en-US" dirty="0"/>
              <a:t>）科学技术方法论</a:t>
            </a:r>
          </a:p>
        </p:txBody>
      </p:sp>
      <p:pic>
        <p:nvPicPr>
          <p:cNvPr id="7" name="图片 6">
            <a:extLst>
              <a:ext uri="{FF2B5EF4-FFF2-40B4-BE49-F238E27FC236}">
                <a16:creationId xmlns:a16="http://schemas.microsoft.com/office/drawing/2014/main" id="{1DBC05FC-9500-4CD2-AEE1-41AB0A709E4B}"/>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44003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6E0AF2-54F1-468A-B308-F2585A4A48E6}"/>
              </a:ext>
            </a:extLst>
          </p:cNvPr>
          <p:cNvSpPr>
            <a:spLocks noGrp="1"/>
          </p:cNvSpPr>
          <p:nvPr>
            <p:ph idx="1"/>
          </p:nvPr>
        </p:nvSpPr>
        <p:spPr>
          <a:xfrm>
            <a:off x="611560" y="1772816"/>
            <a:ext cx="8064896" cy="4176464"/>
          </a:xfrm>
        </p:spPr>
        <p:txBody>
          <a:bodyPr/>
          <a:lstStyle/>
          <a:p>
            <a:r>
              <a:rPr kumimoji="0" lang="zh-TW" altLang="en-US" sz="2800" dirty="0">
                <a:latin typeface="宋体" panose="02010600030101010101" pitchFamily="2" charset="-122"/>
                <a:ea typeface="宋体" panose="02010600030101010101" pitchFamily="2" charset="-122"/>
              </a:rPr>
              <a:t>从马克思主义的立场和观点出发，探讨社会中科学技术的发展规律，以及科学技术的社会建制、科学技术的社会运行等的普遍规律。</a:t>
            </a:r>
            <a:endParaRPr kumimoji="0" lang="en-US" altLang="zh-TW" sz="2800" dirty="0">
              <a:latin typeface="宋体" panose="02010600030101010101" pitchFamily="2" charset="-122"/>
              <a:ea typeface="宋体" panose="02010600030101010101" pitchFamily="2" charset="-122"/>
            </a:endParaRPr>
          </a:p>
          <a:p>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科学技术的社会限度</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科学、技术与社会如何良性循环</a:t>
            </a:r>
          </a:p>
        </p:txBody>
      </p:sp>
      <p:sp>
        <p:nvSpPr>
          <p:cNvPr id="5" name="Rectangle 3">
            <a:extLst>
              <a:ext uri="{FF2B5EF4-FFF2-40B4-BE49-F238E27FC236}">
                <a16:creationId xmlns:a16="http://schemas.microsoft.com/office/drawing/2014/main" id="{D50DF36F-CB4B-4106-9C28-A879FD6D6DE9}"/>
              </a:ext>
            </a:extLst>
          </p:cNvPr>
          <p:cNvSpPr txBox="1">
            <a:spLocks noChangeArrowheads="1"/>
          </p:cNvSpPr>
          <p:nvPr/>
        </p:nvSpPr>
        <p:spPr>
          <a:xfrm>
            <a:off x="446856" y="321568"/>
            <a:ext cx="8229600" cy="803176"/>
          </a:xfrm>
          <a:prstGeom prst="rect">
            <a:avLst/>
          </a:prstGeom>
        </p:spPr>
        <p:txBody>
          <a:bodyPr vert="horz" wrap="square" lIns="91440" tIns="45720" rIns="91440" bIns="45720" numCol="1" anchor="ctr" anchorCtr="0" compatLnSpc="1">
            <a:prstTxWarp prst="textNoShape">
              <a:avLst/>
            </a:prstTxWarp>
            <a:normAutofit/>
          </a:bodyPr>
          <a:lstStyle>
            <a:defPPr>
              <a:defRPr lang="zh-CN"/>
            </a:defPPr>
            <a:lvl1pPr>
              <a:defRPr kumimoji="0" sz="3600" b="1" spc="5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cs typeface="华文新魏" charset="0"/>
              </a:defRPr>
            </a:lvl1pPr>
            <a:lvl2pPr>
              <a:defRPr kumimoji="1" sz="4400">
                <a:solidFill>
                  <a:srgbClr val="4BC5B9"/>
                </a:solidFill>
                <a:latin typeface="Footlight MT Light" pitchFamily="18" charset="0"/>
                <a:ea typeface="华文新魏" pitchFamily="2" charset="-122"/>
                <a:cs typeface="华文新魏" charset="0"/>
              </a:defRPr>
            </a:lvl2pPr>
            <a:lvl3pPr>
              <a:defRPr kumimoji="1" sz="4400">
                <a:solidFill>
                  <a:srgbClr val="4BC5B9"/>
                </a:solidFill>
                <a:latin typeface="Footlight MT Light" pitchFamily="18" charset="0"/>
                <a:ea typeface="华文新魏" pitchFamily="2" charset="-122"/>
                <a:cs typeface="华文新魏" charset="0"/>
              </a:defRPr>
            </a:lvl3pPr>
            <a:lvl4pPr>
              <a:defRPr kumimoji="1" sz="4400">
                <a:solidFill>
                  <a:srgbClr val="4BC5B9"/>
                </a:solidFill>
                <a:latin typeface="Footlight MT Light" pitchFamily="18" charset="0"/>
                <a:ea typeface="华文新魏" pitchFamily="2" charset="-122"/>
                <a:cs typeface="华文新魏" charset="0"/>
              </a:defRPr>
            </a:lvl4pPr>
            <a:lvl5pPr>
              <a:defRPr kumimoji="1" sz="4400">
                <a:solidFill>
                  <a:srgbClr val="4BC5B9"/>
                </a:solidFill>
                <a:latin typeface="Footlight MT Light" pitchFamily="18" charset="0"/>
                <a:ea typeface="华文新魏" pitchFamily="2" charset="-122"/>
                <a:cs typeface="华文新魏" charset="0"/>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dirty="0"/>
              <a:t>3.</a:t>
            </a:r>
            <a:r>
              <a:rPr lang="zh-CN" altLang="en-US" dirty="0"/>
              <a:t>课程体系（</a:t>
            </a:r>
            <a:r>
              <a:rPr lang="en-US" altLang="zh-CN" dirty="0"/>
              <a:t>4</a:t>
            </a:r>
            <a:r>
              <a:rPr lang="zh-CN" altLang="en-US" dirty="0"/>
              <a:t>）科学技术社会论</a:t>
            </a:r>
          </a:p>
        </p:txBody>
      </p:sp>
      <p:pic>
        <p:nvPicPr>
          <p:cNvPr id="6" name="图片 5">
            <a:extLst>
              <a:ext uri="{FF2B5EF4-FFF2-40B4-BE49-F238E27FC236}">
                <a16:creationId xmlns:a16="http://schemas.microsoft.com/office/drawing/2014/main" id="{BE95747C-AD92-48D7-9124-57CB74064568}"/>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267164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18395-C441-47E4-86D2-508B7C161A2F}"/>
              </a:ext>
            </a:extLst>
          </p:cNvPr>
          <p:cNvSpPr>
            <a:spLocks noGrp="1"/>
          </p:cNvSpPr>
          <p:nvPr>
            <p:ph type="title"/>
          </p:nvPr>
        </p:nvSpPr>
        <p:spPr>
          <a:xfrm>
            <a:off x="457200" y="274638"/>
            <a:ext cx="8435280" cy="1143000"/>
          </a:xfrm>
        </p:spPr>
        <p:txBody>
          <a:bodyPr>
            <a:normAutofit fontScale="90000"/>
          </a:bodyPr>
          <a:lstStyle/>
          <a:p>
            <a:r>
              <a:rPr kumimoji="0" lang="en-US" altLang="zh-CN" sz="3600" b="1" dirty="0">
                <a:latin typeface="仿宋" panose="02010609060101010101" pitchFamily="49" charset="-122"/>
                <a:ea typeface="仿宋" panose="02010609060101010101" pitchFamily="49" charset="-122"/>
              </a:rPr>
              <a:t>3.</a:t>
            </a:r>
            <a:r>
              <a:rPr kumimoji="0" lang="zh-CN" altLang="en-US" sz="3600" b="1" dirty="0">
                <a:latin typeface="仿宋" panose="02010609060101010101" pitchFamily="49" charset="-122"/>
                <a:ea typeface="仿宋" panose="02010609060101010101" pitchFamily="49" charset="-122"/>
              </a:rPr>
              <a:t>课程体系（</a:t>
            </a:r>
            <a:r>
              <a:rPr kumimoji="0" lang="en-US" altLang="zh-CN" sz="3600" b="1" dirty="0">
                <a:latin typeface="仿宋" panose="02010609060101010101" pitchFamily="49" charset="-122"/>
                <a:ea typeface="仿宋" panose="02010609060101010101" pitchFamily="49" charset="-122"/>
              </a:rPr>
              <a:t>5</a:t>
            </a:r>
            <a:r>
              <a:rPr kumimoji="0" lang="zh-CN" altLang="en-US" sz="3600" b="1" dirty="0">
                <a:latin typeface="仿宋" panose="02010609060101010101" pitchFamily="49" charset="-122"/>
                <a:ea typeface="仿宋" panose="02010609060101010101" pitchFamily="49" charset="-122"/>
              </a:rPr>
              <a:t>）中国马克思主义科学技术观</a:t>
            </a:r>
          </a:p>
        </p:txBody>
      </p:sp>
      <p:sp>
        <p:nvSpPr>
          <p:cNvPr id="3" name="内容占位符 2">
            <a:extLst>
              <a:ext uri="{FF2B5EF4-FFF2-40B4-BE49-F238E27FC236}">
                <a16:creationId xmlns:a16="http://schemas.microsoft.com/office/drawing/2014/main" id="{74635C55-0845-4F65-98D1-B9B6EFE91C13}"/>
              </a:ext>
            </a:extLst>
          </p:cNvPr>
          <p:cNvSpPr>
            <a:spLocks noGrp="1"/>
          </p:cNvSpPr>
          <p:nvPr>
            <p:ph idx="1"/>
          </p:nvPr>
        </p:nvSpPr>
        <p:spPr>
          <a:xfrm>
            <a:off x="673224" y="1888232"/>
            <a:ext cx="7787208" cy="3196952"/>
          </a:xfrm>
        </p:spPr>
        <p:txBody>
          <a:bodyPr/>
          <a:lstStyle/>
          <a:p>
            <a:r>
              <a:rPr kumimoji="0" lang="zh-TW" altLang="en-US" dirty="0">
                <a:latin typeface="宋体" panose="02010600030101010101" pitchFamily="2" charset="-122"/>
                <a:ea typeface="宋体" panose="02010600030101010101" pitchFamily="2" charset="-122"/>
              </a:rPr>
              <a:t>是中国马克思主义者关于自然、科学技术及其方法、科学技术与社会等的一般规律和</a:t>
            </a:r>
            <a:r>
              <a:rPr kumimoji="0" lang="zh-CN" altLang="en-US" dirty="0">
                <a:latin typeface="宋体" panose="02010600030101010101" pitchFamily="2" charset="-122"/>
              </a:rPr>
              <a:t>原理</a:t>
            </a:r>
            <a:r>
              <a:rPr kumimoji="0" lang="zh-TW" altLang="en-US" dirty="0">
                <a:latin typeface="宋体" panose="02010600030101010101" pitchFamily="2" charset="-122"/>
                <a:ea typeface="宋体" panose="02010600030101010101" pitchFamily="2" charset="-122"/>
              </a:rPr>
              <a:t>的概括总结，是自然辩证法中国化发展的最新形态与理论实践。</a:t>
            </a:r>
            <a:endParaRPr kumimoji="0" lang="en-US" altLang="zh-TW" dirty="0">
              <a:latin typeface="宋体" panose="02010600030101010101" pitchFamily="2" charset="-122"/>
              <a:ea typeface="宋体" panose="02010600030101010101" pitchFamily="2" charset="-122"/>
            </a:endParaRPr>
          </a:p>
          <a:p>
            <a:endParaRPr lang="zh-CN" altLang="en-US" dirty="0"/>
          </a:p>
        </p:txBody>
      </p:sp>
      <p:pic>
        <p:nvPicPr>
          <p:cNvPr id="5" name="图片 4">
            <a:extLst>
              <a:ext uri="{FF2B5EF4-FFF2-40B4-BE49-F238E27FC236}">
                <a16:creationId xmlns:a16="http://schemas.microsoft.com/office/drawing/2014/main" id="{6403E67F-D906-4D59-A9E6-AE77FED43AF6}"/>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21050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C5F57-9B3A-46AC-8647-EA1241F36DB4}"/>
              </a:ext>
            </a:extLst>
          </p:cNvPr>
          <p:cNvSpPr>
            <a:spLocks noGrp="1"/>
          </p:cNvSpPr>
          <p:nvPr>
            <p:ph type="title"/>
          </p:nvPr>
        </p:nvSpPr>
        <p:spPr/>
        <p:txBody>
          <a:bodyPr>
            <a:normAutofit/>
          </a:bodyPr>
          <a:lstStyle/>
          <a:p>
            <a:r>
              <a:rPr kumimoji="0" lang="zh-CN" altLang="en-US" sz="3600" b="1" dirty="0">
                <a:latin typeface="仿宋" panose="02010609060101010101" pitchFamily="49" charset="-122"/>
                <a:ea typeface="仿宋" panose="02010609060101010101" pitchFamily="49" charset="-122"/>
              </a:rPr>
              <a:t>贯穿于自然辩证法的基本观点：</a:t>
            </a:r>
          </a:p>
        </p:txBody>
      </p:sp>
      <p:sp>
        <p:nvSpPr>
          <p:cNvPr id="3" name="内容占位符 2">
            <a:extLst>
              <a:ext uri="{FF2B5EF4-FFF2-40B4-BE49-F238E27FC236}">
                <a16:creationId xmlns:a16="http://schemas.microsoft.com/office/drawing/2014/main" id="{64C07839-6999-48AF-BAA7-AD70A69DF85B}"/>
              </a:ext>
            </a:extLst>
          </p:cNvPr>
          <p:cNvSpPr>
            <a:spLocks noGrp="1"/>
          </p:cNvSpPr>
          <p:nvPr>
            <p:ph idx="1"/>
          </p:nvPr>
        </p:nvSpPr>
        <p:spPr/>
        <p:txBody>
          <a:bodyPr/>
          <a:lstStyle/>
          <a:p>
            <a:r>
              <a:rPr lang="zh-CN" altLang="en-US" sz="2800" dirty="0"/>
              <a:t>自然界是</a:t>
            </a:r>
            <a:r>
              <a:rPr lang="zh-CN" altLang="en-US" b="1" dirty="0"/>
              <a:t>第一性</a:t>
            </a:r>
            <a:r>
              <a:rPr lang="zh-CN" altLang="en-US" sz="2800" dirty="0"/>
              <a:t>的，是人类赖以生存的</a:t>
            </a:r>
            <a:r>
              <a:rPr lang="zh-CN" altLang="en-US" b="1" dirty="0"/>
              <a:t>基础</a:t>
            </a:r>
            <a:r>
              <a:rPr lang="zh-CN" altLang="en-US" sz="2800" dirty="0"/>
              <a:t>；</a:t>
            </a:r>
          </a:p>
          <a:p>
            <a:r>
              <a:rPr lang="zh-CN" altLang="en-US" sz="2800" dirty="0"/>
              <a:t>辩证唯物主义自然观是科学技术及其与社会发展关系的</a:t>
            </a:r>
            <a:r>
              <a:rPr lang="zh-CN" altLang="en-US" b="1" dirty="0"/>
              <a:t>基础</a:t>
            </a:r>
            <a:r>
              <a:rPr lang="zh-CN" altLang="en-US" sz="2800" dirty="0"/>
              <a:t>；</a:t>
            </a:r>
          </a:p>
          <a:p>
            <a:r>
              <a:rPr lang="zh-CN" altLang="en-US" sz="2800" dirty="0"/>
              <a:t>科学技术是人类与自然相互联系、相互制约与相互作用的</a:t>
            </a:r>
            <a:r>
              <a:rPr lang="zh-CN" altLang="en-US" b="1" dirty="0"/>
              <a:t>中介</a:t>
            </a:r>
            <a:r>
              <a:rPr lang="zh-CN" altLang="en-US" sz="2800" dirty="0"/>
              <a:t>；</a:t>
            </a:r>
          </a:p>
          <a:p>
            <a:r>
              <a:rPr lang="zh-CN" altLang="en-US" sz="2800" dirty="0"/>
              <a:t>社会发展经历不同的历史阶段，自然辩证法研究的主要内容亦会</a:t>
            </a:r>
            <a:r>
              <a:rPr lang="zh-CN" altLang="en-US" b="1" dirty="0"/>
              <a:t>有所不同</a:t>
            </a:r>
            <a:r>
              <a:rPr lang="zh-CN" altLang="en-US" sz="2800" dirty="0"/>
              <a:t>。</a:t>
            </a:r>
          </a:p>
        </p:txBody>
      </p:sp>
      <p:pic>
        <p:nvPicPr>
          <p:cNvPr id="4" name="图片 3">
            <a:extLst>
              <a:ext uri="{FF2B5EF4-FFF2-40B4-BE49-F238E27FC236}">
                <a16:creationId xmlns:a16="http://schemas.microsoft.com/office/drawing/2014/main" id="{88402793-A740-4AFC-8745-CE7FB98039A4}"/>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157691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F5845-F865-43E2-BBEC-3159A51D41E8}"/>
              </a:ext>
            </a:extLst>
          </p:cNvPr>
          <p:cNvSpPr>
            <a:spLocks noGrp="1"/>
          </p:cNvSpPr>
          <p:nvPr>
            <p:ph type="title"/>
          </p:nvPr>
        </p:nvSpPr>
        <p:spPr/>
        <p:txBody>
          <a:bodyPr>
            <a:normAutofit/>
          </a:bodyPr>
          <a:lstStyle/>
          <a:p>
            <a:r>
              <a:rPr kumimoji="0" lang="en-US" altLang="zh-CN" sz="3600" b="1" dirty="0">
                <a:latin typeface="仿宋" panose="02010609060101010101" pitchFamily="49" charset="-122"/>
                <a:ea typeface="仿宋" panose="02010609060101010101" pitchFamily="49" charset="-122"/>
              </a:rPr>
              <a:t>3.</a:t>
            </a:r>
            <a:r>
              <a:rPr kumimoji="0" lang="zh-CN" altLang="en-US" sz="3600" b="1" dirty="0">
                <a:latin typeface="仿宋" panose="02010609060101010101" pitchFamily="49" charset="-122"/>
                <a:ea typeface="仿宋" panose="02010609060101010101" pitchFamily="49" charset="-122"/>
              </a:rPr>
              <a:t>课程考核</a:t>
            </a:r>
          </a:p>
        </p:txBody>
      </p:sp>
      <p:sp>
        <p:nvSpPr>
          <p:cNvPr id="3" name="内容占位符 2">
            <a:extLst>
              <a:ext uri="{FF2B5EF4-FFF2-40B4-BE49-F238E27FC236}">
                <a16:creationId xmlns:a16="http://schemas.microsoft.com/office/drawing/2014/main" id="{93CC6829-161A-4464-B14E-4D1AB9FD3F0C}"/>
              </a:ext>
            </a:extLst>
          </p:cNvPr>
          <p:cNvSpPr>
            <a:spLocks noGrp="1"/>
          </p:cNvSpPr>
          <p:nvPr>
            <p:ph idx="1"/>
          </p:nvPr>
        </p:nvSpPr>
        <p:spPr>
          <a:xfrm>
            <a:off x="323528" y="1340768"/>
            <a:ext cx="8229600" cy="4525963"/>
          </a:xfrm>
        </p:spPr>
        <p:txBody>
          <a:bodyPr/>
          <a:lstStyle/>
          <a:p>
            <a:r>
              <a:rPr lang="zh-CN" altLang="en-US" dirty="0"/>
              <a:t>平时成绩 </a:t>
            </a:r>
            <a:r>
              <a:rPr lang="en-US" altLang="zh-CN" dirty="0"/>
              <a:t>30%+</a:t>
            </a:r>
          </a:p>
          <a:p>
            <a:pPr marL="0" indent="0">
              <a:buNone/>
            </a:pPr>
            <a:r>
              <a:rPr lang="en-US" altLang="zh-CN" sz="2800" dirty="0"/>
              <a:t>    1.</a:t>
            </a:r>
            <a:r>
              <a:rPr lang="zh-CN" altLang="en-US" sz="2800" dirty="0"/>
              <a:t>依照名单随机抽取同学回答问题，三次缺席总成绩为零</a:t>
            </a:r>
            <a:r>
              <a:rPr kumimoji="0" lang="zh-CN" altLang="en-US" sz="2800" dirty="0">
                <a:latin typeface="宋体" panose="02010600030101010101" pitchFamily="2" charset="-122"/>
              </a:rPr>
              <a:t>（研院规定），</a:t>
            </a:r>
            <a:r>
              <a:rPr kumimoji="0" lang="zh-TW" altLang="en-US" sz="2800" dirty="0">
                <a:latin typeface="宋体" panose="02010600030101010101" pitchFamily="2" charset="-122"/>
                <a:ea typeface="宋体" panose="02010600030101010101" pitchFamily="2" charset="-122"/>
              </a:rPr>
              <a:t>请假须</a:t>
            </a:r>
            <a:r>
              <a:rPr kumimoji="0" lang="zh-TW" altLang="en-US" b="1" dirty="0">
                <a:solidFill>
                  <a:srgbClr val="FF6600"/>
                </a:solidFill>
                <a:latin typeface="宋体" panose="02010600030101010101" pitchFamily="2" charset="-122"/>
                <a:ea typeface="宋体" panose="02010600030101010101" pitchFamily="2" charset="-122"/>
              </a:rPr>
              <a:t>课前</a:t>
            </a:r>
            <a:r>
              <a:rPr kumimoji="0" lang="zh-TW" altLang="en-US" sz="2800" dirty="0">
                <a:latin typeface="宋体" panose="02010600030101010101" pitchFamily="2" charset="-122"/>
                <a:ea typeface="宋体" panose="02010600030101010101" pitchFamily="2" charset="-122"/>
              </a:rPr>
              <a:t>导师签字、院系盖章。</a:t>
            </a:r>
          </a:p>
          <a:p>
            <a:pPr marL="0" indent="0">
              <a:buNone/>
            </a:pPr>
            <a:r>
              <a:rPr lang="en-US" altLang="zh-CN" sz="2800" dirty="0"/>
              <a:t>    2.</a:t>
            </a:r>
            <a:r>
              <a:rPr lang="zh-CN" altLang="en-US" sz="2800" dirty="0"/>
              <a:t>积极发言参与讨论每次可获得额外加分</a:t>
            </a:r>
            <a:r>
              <a:rPr lang="en-US" altLang="zh-CN" sz="2800" dirty="0"/>
              <a:t>2</a:t>
            </a:r>
            <a:r>
              <a:rPr lang="zh-CN" altLang="en-US" sz="2800" dirty="0"/>
              <a:t>分，</a:t>
            </a:r>
            <a:r>
              <a:rPr lang="en-US" altLang="zh-CN" sz="2800" dirty="0"/>
              <a:t>5</a:t>
            </a:r>
            <a:r>
              <a:rPr lang="zh-CN" altLang="en-US" sz="2800" dirty="0"/>
              <a:t>次封顶。</a:t>
            </a:r>
            <a:endParaRPr lang="en-US" altLang="zh-CN" sz="2800" dirty="0"/>
          </a:p>
          <a:p>
            <a:pPr marL="0" indent="0">
              <a:buNone/>
            </a:pPr>
            <a:endParaRPr lang="en-US" altLang="zh-CN" sz="2800" dirty="0"/>
          </a:p>
          <a:p>
            <a:r>
              <a:rPr lang="zh-CN" altLang="en-US" dirty="0"/>
              <a:t>期末考试 </a:t>
            </a:r>
            <a:r>
              <a:rPr lang="en-US" altLang="zh-CN" dirty="0"/>
              <a:t>70%</a:t>
            </a:r>
          </a:p>
          <a:p>
            <a:pPr marL="0" indent="0">
              <a:buNone/>
            </a:pPr>
            <a:r>
              <a:rPr lang="zh-TW" altLang="en-US" sz="2800" dirty="0"/>
              <a:t>    闭卷</a:t>
            </a:r>
            <a:r>
              <a:rPr lang="zh-CN" altLang="en-US" sz="2800" dirty="0"/>
              <a:t>考试</a:t>
            </a:r>
          </a:p>
        </p:txBody>
      </p:sp>
      <p:pic>
        <p:nvPicPr>
          <p:cNvPr id="4" name="图片 3">
            <a:extLst>
              <a:ext uri="{FF2B5EF4-FFF2-40B4-BE49-F238E27FC236}">
                <a16:creationId xmlns:a16="http://schemas.microsoft.com/office/drawing/2014/main" id="{8A586DCE-61A3-4524-868D-E25AD7C07A59}"/>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7897847" y="5085185"/>
            <a:ext cx="1246153" cy="1772816"/>
          </a:xfrm>
          <a:prstGeom prst="rect">
            <a:avLst/>
          </a:prstGeom>
        </p:spPr>
      </p:pic>
    </p:spTree>
    <p:extLst>
      <p:ext uri="{BB962C8B-B14F-4D97-AF65-F5344CB8AC3E}">
        <p14:creationId xmlns:p14="http://schemas.microsoft.com/office/powerpoint/2010/main" val="391720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D4F6A-D174-4E5B-BB95-33075C5F8DE7}"/>
              </a:ext>
            </a:extLst>
          </p:cNvPr>
          <p:cNvSpPr>
            <a:spLocks noGrp="1"/>
          </p:cNvSpPr>
          <p:nvPr>
            <p:ph type="title"/>
          </p:nvPr>
        </p:nvSpPr>
        <p:spPr/>
        <p:txBody>
          <a:bodyPr anchor="ctr">
            <a:normAutofit/>
            <a:scene3d>
              <a:camera prst="orthographicFront"/>
              <a:lightRig rig="soft" dir="t"/>
            </a:scene3d>
            <a:sp3d prstMaterial="matte">
              <a:bevelT w="12700" h="12700"/>
            </a:sp3d>
          </a:bodyPr>
          <a:lstStyle/>
          <a:p>
            <a:pPr eaLnBrk="1" fontAlgn="auto" hangingPunct="1">
              <a:lnSpc>
                <a:spcPct val="110000"/>
              </a:lnSpc>
              <a:spcAft>
                <a:spcPts val="0"/>
              </a:spcAft>
            </a:pPr>
            <a:r>
              <a:rPr lang="zh-CN" altLang="en-US" sz="3600" dirty="0">
                <a:latin typeface="仿宋" panose="02010609060101010101" pitchFamily="49" charset="-122"/>
                <a:ea typeface="仿宋" panose="02010609060101010101" pitchFamily="49" charset="-122"/>
                <a:cs typeface="+mn-cs"/>
              </a:rPr>
              <a:t>二</a:t>
            </a:r>
            <a:r>
              <a:rPr sz="3600" dirty="0">
                <a:latin typeface="仿宋" panose="02010609060101010101" pitchFamily="49" charset="-122"/>
                <a:ea typeface="仿宋" panose="02010609060101010101" pitchFamily="49" charset="-122"/>
                <a:cs typeface="+mn-cs"/>
              </a:rPr>
              <a:t>、辩证法的渊源</a:t>
            </a:r>
          </a:p>
        </p:txBody>
      </p:sp>
      <p:sp>
        <p:nvSpPr>
          <p:cNvPr id="18435" name="内容占位符 2">
            <a:extLst>
              <a:ext uri="{FF2B5EF4-FFF2-40B4-BE49-F238E27FC236}">
                <a16:creationId xmlns:a16="http://schemas.microsoft.com/office/drawing/2014/main" id="{B9B25535-D0CA-4057-9935-5FE255FBC6C8}"/>
              </a:ext>
            </a:extLst>
          </p:cNvPr>
          <p:cNvSpPr>
            <a:spLocks noGrp="1"/>
          </p:cNvSpPr>
          <p:nvPr>
            <p:ph idx="1"/>
          </p:nvPr>
        </p:nvSpPr>
        <p:spPr>
          <a:xfrm>
            <a:off x="357188" y="1428750"/>
            <a:ext cx="8463284" cy="5312618"/>
          </a:xfrm>
        </p:spPr>
        <p:txBody>
          <a:bodyPr/>
          <a:lstStyle/>
          <a:p>
            <a:pPr>
              <a:spcBef>
                <a:spcPct val="0"/>
              </a:spcBef>
            </a:pPr>
            <a:r>
              <a:rPr kumimoji="0" lang="en-US" altLang="en-US"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希腊文</a:t>
            </a:r>
            <a:r>
              <a:rPr kumimoji="0" lang="en-US" altLang="en-US" sz="2800" b="1" dirty="0">
                <a:latin typeface="仿宋" panose="02010609060101010101" pitchFamily="49" charset="-122"/>
                <a:ea typeface="仿宋" panose="02010609060101010101" pitchFamily="49" charset="-122"/>
              </a:rPr>
              <a:t>]</a:t>
            </a:r>
            <a:r>
              <a:rPr kumimoji="0" lang="en-US" altLang="en-US" sz="2800" b="1" dirty="0" err="1">
                <a:latin typeface="仿宋" panose="02010609060101010101" pitchFamily="49" charset="-122"/>
                <a:ea typeface="仿宋" panose="02010609060101010101" pitchFamily="49" charset="-122"/>
              </a:rPr>
              <a:t>Dialektik</a:t>
            </a:r>
            <a:r>
              <a:rPr kumimoji="0" lang="en-US"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dialectics)</a:t>
            </a:r>
          </a:p>
          <a:p>
            <a:pPr>
              <a:spcBef>
                <a:spcPct val="0"/>
              </a:spcBef>
              <a:buFont typeface="Wingdings 2" panose="05020102010507070707" pitchFamily="18" charset="2"/>
              <a:buNone/>
            </a:pPr>
            <a:r>
              <a:rPr kumimoji="0" lang="en-US" altLang="zh-CN" sz="2800" b="1" dirty="0">
                <a:latin typeface="仿宋" panose="02010609060101010101" pitchFamily="49" charset="-122"/>
                <a:ea typeface="仿宋" panose="02010609060101010101" pitchFamily="49" charset="-122"/>
              </a:rPr>
              <a:t>                  =</a:t>
            </a:r>
            <a:r>
              <a:rPr kumimoji="0" lang="en-US" altLang="zh-CN" sz="2800" b="1" dirty="0" err="1">
                <a:latin typeface="仿宋" panose="02010609060101010101" pitchFamily="49" charset="-122"/>
                <a:ea typeface="仿宋" panose="02010609060101010101" pitchFamily="49" charset="-122"/>
              </a:rPr>
              <a:t>dia</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相互</a:t>
            </a:r>
            <a:r>
              <a:rPr kumimoji="0" lang="en-US" altLang="zh-CN" sz="2800" b="1" dirty="0">
                <a:latin typeface="仿宋" panose="02010609060101010101" pitchFamily="49" charset="-122"/>
                <a:ea typeface="仿宋" panose="02010609060101010101" pitchFamily="49" charset="-122"/>
              </a:rPr>
              <a:t>)+</a:t>
            </a:r>
            <a:r>
              <a:rPr kumimoji="0" lang="en-US" altLang="zh-CN" sz="2800" b="1" dirty="0" err="1">
                <a:latin typeface="仿宋" panose="02010609060101010101" pitchFamily="49" charset="-122"/>
                <a:ea typeface="仿宋" panose="02010609060101010101" pitchFamily="49" charset="-122"/>
              </a:rPr>
              <a:t>lek</a:t>
            </a:r>
            <a:r>
              <a:rPr kumimoji="0" lang="zh-CN" altLang="en-US" sz="2800" b="1" dirty="0">
                <a:latin typeface="仿宋" panose="02010609060101010101" pitchFamily="49" charset="-122"/>
                <a:ea typeface="仿宋" panose="02010609060101010101" pitchFamily="49" charset="-122"/>
              </a:rPr>
              <a:t>（谈话）</a:t>
            </a:r>
            <a:r>
              <a:rPr kumimoji="0" lang="en-US" altLang="zh-CN" sz="2800" b="1" dirty="0">
                <a:latin typeface="仿宋" panose="02010609060101010101" pitchFamily="49" charset="-122"/>
                <a:ea typeface="仿宋" panose="02010609060101010101" pitchFamily="49" charset="-122"/>
              </a:rPr>
              <a:t>                                                            					  ……logos</a:t>
            </a:r>
            <a:r>
              <a:rPr kumimoji="0" lang="zh-CN" altLang="en-US" sz="2800" b="1" dirty="0">
                <a:latin typeface="仿宋" panose="02010609060101010101" pitchFamily="49" charset="-122"/>
                <a:ea typeface="仿宋" panose="02010609060101010101" pitchFamily="49" charset="-122"/>
              </a:rPr>
              <a:t>（逻辑）</a:t>
            </a:r>
            <a:endParaRPr kumimoji="0" lang="en-US" altLang="zh-CN" sz="2800" b="1" dirty="0">
              <a:latin typeface="仿宋" panose="02010609060101010101" pitchFamily="49" charset="-122"/>
              <a:ea typeface="仿宋" panose="02010609060101010101" pitchFamily="49" charset="-122"/>
            </a:endParaRPr>
          </a:p>
          <a:p>
            <a:pPr eaLnBrk="1" hangingPunct="1">
              <a:spcBef>
                <a:spcPct val="0"/>
              </a:spcBef>
              <a:buFont typeface="Wingdings 2" panose="05020102010507070707" pitchFamily="18" charset="2"/>
              <a:buNone/>
            </a:pPr>
            <a:r>
              <a:rPr kumimoji="0" lang="en-US" altLang="en-US" sz="2800" b="1" dirty="0">
                <a:latin typeface="仿宋" panose="02010609060101010101" pitchFamily="49" charset="-122"/>
                <a:ea typeface="仿宋" panose="02010609060101010101" pitchFamily="49" charset="-122"/>
              </a:rPr>
              <a:t>                             ontology</a:t>
            </a:r>
            <a:r>
              <a:rPr kumimoji="0" lang="zh-CN" altLang="en-US" sz="2800" b="1" dirty="0">
                <a:latin typeface="仿宋" panose="02010609060101010101" pitchFamily="49" charset="-122"/>
                <a:ea typeface="仿宋" panose="02010609060101010101" pitchFamily="49" charset="-122"/>
              </a:rPr>
              <a:t>（本体）</a:t>
            </a:r>
            <a:endParaRPr kumimoji="0" lang="en-US" altLang="zh-CN" sz="2800" b="1" dirty="0">
              <a:latin typeface="仿宋" panose="02010609060101010101" pitchFamily="49" charset="-122"/>
              <a:ea typeface="仿宋" panose="02010609060101010101" pitchFamily="49" charset="-122"/>
            </a:endParaRPr>
          </a:p>
          <a:p>
            <a:pPr>
              <a:spcBef>
                <a:spcPct val="0"/>
              </a:spcBef>
              <a:buNone/>
            </a:pPr>
            <a:r>
              <a:rPr kumimoji="0" lang="zh-CN" altLang="en-US" sz="2800" b="1" dirty="0">
                <a:latin typeface="仿宋" panose="02010609060101010101" pitchFamily="49" charset="-122"/>
                <a:ea typeface="仿宋" panose="02010609060101010101" pitchFamily="49" charset="-122"/>
              </a:rPr>
              <a:t>原义为“对话”、“对话的技艺”</a:t>
            </a:r>
            <a:endParaRPr kumimoji="0" lang="en-US" altLang="zh-CN" sz="2800" b="1" dirty="0">
              <a:latin typeface="仿宋" panose="02010609060101010101" pitchFamily="49" charset="-122"/>
              <a:ea typeface="仿宋" panose="02010609060101010101" pitchFamily="49" charset="-122"/>
            </a:endParaRPr>
          </a:p>
          <a:p>
            <a:pPr>
              <a:spcBef>
                <a:spcPct val="0"/>
              </a:spcBef>
              <a:buNone/>
            </a:pPr>
            <a:endParaRPr kumimoji="0" lang="en-US" altLang="en-US" sz="2800" b="1" dirty="0">
              <a:latin typeface="仿宋" panose="02010609060101010101" pitchFamily="49" charset="-122"/>
              <a:ea typeface="仿宋" panose="02010609060101010101" pitchFamily="49" charset="-122"/>
            </a:endParaRPr>
          </a:p>
          <a:p>
            <a:pPr>
              <a:spcBef>
                <a:spcPct val="0"/>
              </a:spcBef>
              <a:buFont typeface="Wingdings 2" panose="05020102010507070707" pitchFamily="18" charset="2"/>
              <a:buNone/>
            </a:pPr>
            <a:r>
              <a:rPr lang="zh-CN" altLang="en-US" sz="2800" dirty="0">
                <a:latin typeface="仿宋" panose="02010609060101010101" pitchFamily="49" charset="-122"/>
                <a:ea typeface="仿宋" panose="02010609060101010101" pitchFamily="49" charset="-122"/>
              </a:rPr>
              <a:t>中文译名</a:t>
            </a:r>
            <a:endParaRPr lang="en-US" altLang="zh-CN" sz="2800" dirty="0">
              <a:latin typeface="仿宋" panose="02010609060101010101" pitchFamily="49" charset="-122"/>
              <a:ea typeface="仿宋" panose="02010609060101010101" pitchFamily="49" charset="-122"/>
            </a:endParaRPr>
          </a:p>
          <a:p>
            <a:pPr eaLnBrk="1" hangingPunct="1"/>
            <a:r>
              <a:rPr lang="en-US" altLang="zh-CN" sz="2800" dirty="0">
                <a:latin typeface="仿宋" panose="02010609060101010101" pitchFamily="49" charset="-122"/>
                <a:ea typeface="仿宋" panose="02010609060101010101" pitchFamily="49" charset="-122"/>
              </a:rPr>
              <a:t>1903</a:t>
            </a:r>
            <a:r>
              <a:rPr lang="zh-CN" altLang="en-US"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新尔雅</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，汪荣宝、叶澜合著，采用日本的译法。</a:t>
            </a:r>
            <a:endParaRPr lang="en-US" altLang="zh-CN" sz="2800" dirty="0">
              <a:latin typeface="仿宋" panose="02010609060101010101" pitchFamily="49" charset="-122"/>
              <a:ea typeface="仿宋" panose="02010609060101010101" pitchFamily="49" charset="-122"/>
            </a:endParaRPr>
          </a:p>
          <a:p>
            <a:pPr eaLnBrk="1" hangingPunct="1">
              <a:spcBef>
                <a:spcPct val="0"/>
              </a:spcBef>
            </a:pPr>
            <a:r>
              <a:rPr lang="zh-CN" altLang="en-US" sz="2800" dirty="0">
                <a:latin typeface="仿宋" panose="02010609060101010101" pitchFamily="49" charset="-122"/>
                <a:ea typeface="仿宋" panose="02010609060101010101" pitchFamily="49" charset="-122"/>
              </a:rPr>
              <a:t>辩证法词条：罗马中世之普通教育之七种自由艺术。文法、修辞学、辩证学三学也。算术、几何、音乐、天文谓之四道也。</a:t>
            </a:r>
            <a:endParaRPr kumimoji="0" lang="en-US" altLang="zh-CN" sz="2800" b="1" dirty="0">
              <a:latin typeface="仿宋" panose="02010609060101010101" pitchFamily="49" charset="-122"/>
              <a:ea typeface="仿宋" panose="02010609060101010101" pitchFamily="49" charset="-122"/>
            </a:endParaRPr>
          </a:p>
        </p:txBody>
      </p:sp>
      <p:pic>
        <p:nvPicPr>
          <p:cNvPr id="4" name="图片 3">
            <a:extLst>
              <a:ext uri="{FF2B5EF4-FFF2-40B4-BE49-F238E27FC236}">
                <a16:creationId xmlns:a16="http://schemas.microsoft.com/office/drawing/2014/main" id="{51A1997A-7127-4247-9F54-8C56D77094F6}"/>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rot="10800000">
            <a:off x="7910300" y="0"/>
            <a:ext cx="1259632" cy="1259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6BBE5953-A40A-4C7E-8131-8F4D1EAE6FC0}"/>
              </a:ext>
            </a:extLst>
          </p:cNvPr>
          <p:cNvSpPr>
            <a:spLocks noGrp="1"/>
          </p:cNvSpPr>
          <p:nvPr>
            <p:ph idx="1"/>
          </p:nvPr>
        </p:nvSpPr>
        <p:spPr>
          <a:xfrm>
            <a:off x="678396" y="1700808"/>
            <a:ext cx="7787208" cy="2548880"/>
          </a:xfrm>
        </p:spPr>
        <p:txBody>
          <a:bodyPr/>
          <a:lstStyle/>
          <a:p>
            <a:pPr>
              <a:spcBef>
                <a:spcPct val="0"/>
              </a:spcBef>
            </a:pPr>
            <a:r>
              <a:rPr kumimoji="0" lang="zh-CN" altLang="en-US" sz="3600" b="1" dirty="0">
                <a:latin typeface="仿宋" panose="02010609060101010101" pitchFamily="49" charset="-122"/>
                <a:ea typeface="仿宋" panose="02010609060101010101" pitchFamily="49" charset="-122"/>
              </a:rPr>
              <a:t>黑格尔将赫拉克利特、芝诺和苏格拉底等人视为辩证法的创始人。</a:t>
            </a:r>
          </a:p>
          <a:p>
            <a:endParaRPr lang="zh-CN" altLang="en-US" sz="2800" dirty="0">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9D9BD7CC-2B39-4E36-8941-DD72E6650A75}"/>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a:off x="0" y="5301207"/>
            <a:ext cx="1551355" cy="15511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4587379-92CB-49C1-BD4A-495FC3869385}"/>
              </a:ext>
            </a:extLst>
          </p:cNvPr>
          <p:cNvSpPr>
            <a:spLocks noGrp="1"/>
          </p:cNvSpPr>
          <p:nvPr>
            <p:ph idx="1"/>
          </p:nvPr>
        </p:nvSpPr>
        <p:spPr>
          <a:xfrm>
            <a:off x="457200" y="1052736"/>
            <a:ext cx="8075240" cy="5073427"/>
          </a:xfrm>
        </p:spPr>
        <p:txBody>
          <a:bodyPr/>
          <a:lstStyle/>
          <a:p>
            <a:r>
              <a:rPr lang="zh-CN" altLang="en-US" sz="2400" dirty="0"/>
              <a:t>赫拉克利特（盛年约</a:t>
            </a:r>
            <a:r>
              <a:rPr lang="en-US" altLang="zh-CN" sz="2400" dirty="0"/>
              <a:t>504-501B.C.</a:t>
            </a:r>
            <a:r>
              <a:rPr lang="zh-CN" altLang="en-US" sz="2400" dirty="0"/>
              <a:t>）的自然辩证法：</a:t>
            </a:r>
          </a:p>
          <a:p>
            <a:r>
              <a:rPr lang="zh-CN" altLang="en-US" sz="2400" dirty="0"/>
              <a:t>世界是一团永恒的活火；</a:t>
            </a:r>
          </a:p>
          <a:p>
            <a:r>
              <a:rPr lang="zh-CN" altLang="en-US" sz="2400" dirty="0"/>
              <a:t>万物根据罗格斯而生成；</a:t>
            </a:r>
          </a:p>
          <a:p>
            <a:r>
              <a:rPr lang="zh-CN" altLang="en-US" sz="2400" dirty="0"/>
              <a:t>人不能两次踏入同一条河流；</a:t>
            </a:r>
          </a:p>
          <a:p>
            <a:r>
              <a:rPr lang="zh-CN" altLang="en-US" sz="2400" dirty="0"/>
              <a:t>相反的力量造成和谐，就像弓与琴一样；</a:t>
            </a:r>
          </a:p>
          <a:p>
            <a:r>
              <a:rPr lang="zh-CN" altLang="en-US" sz="2400" dirty="0"/>
              <a:t>生与死、醒与睡、少与老是同一的；</a:t>
            </a:r>
          </a:p>
          <a:p>
            <a:r>
              <a:rPr lang="zh-CN" altLang="en-US" sz="2400" dirty="0"/>
              <a:t>向上的路和向下的路是同一条。</a:t>
            </a:r>
          </a:p>
          <a:p>
            <a:endParaRPr lang="zh-CN" altLang="en-US" sz="2400" dirty="0"/>
          </a:p>
          <a:p>
            <a:r>
              <a:rPr lang="zh-CN" altLang="en-US" sz="2400" dirty="0"/>
              <a:t> →本原的永恒性、普遍性、流动性和秩序性；运动的客观性和普遍性；对立面的同一性。</a:t>
            </a:r>
          </a:p>
          <a:p>
            <a:endParaRPr lang="zh-CN" altLang="en-US" sz="2400" dirty="0"/>
          </a:p>
        </p:txBody>
      </p:sp>
      <p:pic>
        <p:nvPicPr>
          <p:cNvPr id="5" name="图片 4">
            <a:extLst>
              <a:ext uri="{FF2B5EF4-FFF2-40B4-BE49-F238E27FC236}">
                <a16:creationId xmlns:a16="http://schemas.microsoft.com/office/drawing/2014/main" id="{1992F6B9-47F9-411C-A3CD-E3B16AF786EE}"/>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a:off x="0" y="5301207"/>
            <a:ext cx="1551355" cy="1551191"/>
          </a:xfrm>
          <a:prstGeom prst="rect">
            <a:avLst/>
          </a:prstGeom>
          <a:noFill/>
          <a:ln>
            <a:noFill/>
          </a:ln>
        </p:spPr>
      </p:pic>
    </p:spTree>
    <p:extLst>
      <p:ext uri="{BB962C8B-B14F-4D97-AF65-F5344CB8AC3E}">
        <p14:creationId xmlns:p14="http://schemas.microsoft.com/office/powerpoint/2010/main" val="90498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9FB6B3B0-AA8C-404B-8618-7A0B53DD9C03}"/>
              </a:ext>
            </a:extLst>
          </p:cNvPr>
          <p:cNvSpPr>
            <a:spLocks noGrp="1" noChangeArrowheads="1"/>
          </p:cNvSpPr>
          <p:nvPr>
            <p:ph idx="1"/>
          </p:nvPr>
        </p:nvSpPr>
        <p:spPr>
          <a:xfrm>
            <a:off x="3059832" y="2081410"/>
            <a:ext cx="3578721" cy="4164483"/>
          </a:xfrm>
        </p:spPr>
        <p:txBody>
          <a:bodyPr/>
          <a:lstStyle/>
          <a:p>
            <a:pPr eaLnBrk="1" hangingPunct="1">
              <a:defRPr/>
            </a:pPr>
            <a:r>
              <a:rPr kumimoji="0" lang="zh-CN" altLang="en-US"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rPr>
              <a:t>课程介绍</a:t>
            </a:r>
            <a:endParaRPr kumimoji="0" lang="en-US" altLang="zh-CN"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endParaRPr>
          </a:p>
          <a:p>
            <a:pPr eaLnBrk="1" hangingPunct="1">
              <a:defRPr/>
            </a:pPr>
            <a:r>
              <a:rPr kumimoji="0" lang="zh-CN" altLang="en-US"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rPr>
              <a:t>“辩证法”的渊源</a:t>
            </a:r>
            <a:endParaRPr kumimoji="0" lang="en-US" altLang="zh-CN"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endParaRPr>
          </a:p>
          <a:p>
            <a:pPr eaLnBrk="1" hangingPunct="1">
              <a:defRPr/>
            </a:pPr>
            <a:r>
              <a:rPr kumimoji="0" lang="zh-CN" altLang="en-US"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rPr>
              <a:t>自然辩证法</a:t>
            </a:r>
            <a:endParaRPr kumimoji="0" lang="en-US" altLang="zh-CN"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endParaRPr>
          </a:p>
          <a:p>
            <a:pPr eaLnBrk="1" hangingPunct="1">
              <a:defRPr/>
            </a:pPr>
            <a:r>
              <a:rPr kumimoji="0" lang="zh-CN" altLang="en-US"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rPr>
              <a:t>辩证法在中国</a:t>
            </a:r>
            <a:endParaRPr kumimoji="0" lang="en-US" altLang="zh-CN"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endParaRPr>
          </a:p>
          <a:p>
            <a:pPr eaLnBrk="1" hangingPunct="1">
              <a:defRPr/>
            </a:pPr>
            <a:r>
              <a:rPr kumimoji="0" lang="zh-CN" altLang="en-US"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rPr>
              <a:t>辩证法与东南大学</a:t>
            </a:r>
            <a:endParaRPr kumimoji="0" lang="en-US" altLang="zh-CN"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endParaRPr>
          </a:p>
          <a:p>
            <a:pPr eaLnBrk="1" hangingPunct="1">
              <a:defRPr/>
            </a:pPr>
            <a:r>
              <a:rPr kumimoji="0" lang="zh-CN" altLang="en-US" sz="2800" b="1" spc="50" dirty="0">
                <a:ln w="12700">
                  <a:noFill/>
                  <a:prstDash val="solid"/>
                </a:ln>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j-cs"/>
              </a:rPr>
              <a:t>辩证法与生活</a:t>
            </a:r>
          </a:p>
        </p:txBody>
      </p:sp>
      <p:sp>
        <p:nvSpPr>
          <p:cNvPr id="3" name="标题 2">
            <a:extLst>
              <a:ext uri="{FF2B5EF4-FFF2-40B4-BE49-F238E27FC236}">
                <a16:creationId xmlns:a16="http://schemas.microsoft.com/office/drawing/2014/main" id="{0284BF8A-68F9-479A-BC8C-F2610C937FCE}"/>
              </a:ext>
            </a:extLst>
          </p:cNvPr>
          <p:cNvSpPr>
            <a:spLocks noGrp="1"/>
          </p:cNvSpPr>
          <p:nvPr>
            <p:ph type="title"/>
          </p:nvPr>
        </p:nvSpPr>
        <p:spPr>
          <a:xfrm>
            <a:off x="0" y="637678"/>
            <a:ext cx="9144000" cy="1143000"/>
          </a:xfrm>
        </p:spPr>
        <p:txBody>
          <a:bodyPr>
            <a:normAutofit/>
          </a:bodyPr>
          <a:lstStyle/>
          <a:p>
            <a:pPr algn="ctr"/>
            <a:r>
              <a:rPr lang="zh-CN" altLang="en-US" dirty="0">
                <a:latin typeface="仿宋" panose="02010609060101010101" pitchFamily="49" charset="-122"/>
                <a:ea typeface="仿宋" panose="02010609060101010101" pitchFamily="49" charset="-122"/>
              </a:rPr>
              <a:t>本讲概要</a:t>
            </a:r>
          </a:p>
        </p:txBody>
      </p:sp>
      <p:pic>
        <p:nvPicPr>
          <p:cNvPr id="8" name="图片 7">
            <a:extLst>
              <a:ext uri="{FF2B5EF4-FFF2-40B4-BE49-F238E27FC236}">
                <a16:creationId xmlns:a16="http://schemas.microsoft.com/office/drawing/2014/main" id="{C96DE017-87EA-48BC-8037-8763397EEA39}"/>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49" t="5801" r="6123" b="6692"/>
          <a:stretch>
            <a:fillRect/>
          </a:stretch>
        </p:blipFill>
        <p:spPr>
          <a:xfrm>
            <a:off x="8086137" y="5353051"/>
            <a:ext cx="1057863" cy="1504949"/>
          </a:xfrm>
          <a:prstGeom prst="rect">
            <a:avLst/>
          </a:prstGeom>
        </p:spPr>
      </p:pic>
      <p:pic>
        <p:nvPicPr>
          <p:cNvPr id="9" name="图片 8">
            <a:extLst>
              <a:ext uri="{FF2B5EF4-FFF2-40B4-BE49-F238E27FC236}">
                <a16:creationId xmlns:a16="http://schemas.microsoft.com/office/drawing/2014/main" id="{6665E55B-13FC-452D-B6C9-8AEA950B05C8}"/>
              </a:ext>
            </a:extLst>
          </p:cNvPr>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6800850" y="6150546"/>
            <a:ext cx="1304396" cy="707455"/>
          </a:xfrm>
          <a:prstGeom prst="rect">
            <a:avLst/>
          </a:prstGeom>
        </p:spPr>
      </p:pic>
    </p:spTree>
    <p:extLst>
      <p:ext uri="{BB962C8B-B14F-4D97-AF65-F5344CB8AC3E}">
        <p14:creationId xmlns:p14="http://schemas.microsoft.com/office/powerpoint/2010/main" val="4957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6A5039-50BF-4957-8963-2DDDF81B044E}"/>
              </a:ext>
            </a:extLst>
          </p:cNvPr>
          <p:cNvSpPr>
            <a:spLocks noGrp="1"/>
          </p:cNvSpPr>
          <p:nvPr>
            <p:ph idx="1"/>
          </p:nvPr>
        </p:nvSpPr>
        <p:spPr>
          <a:xfrm>
            <a:off x="457200" y="1124744"/>
            <a:ext cx="8229600" cy="5001419"/>
          </a:xfrm>
        </p:spPr>
        <p:txBody>
          <a:bodyPr/>
          <a:lstStyle/>
          <a:p>
            <a:r>
              <a:rPr lang="zh-CN" altLang="en-US" sz="2400" dirty="0"/>
              <a:t>芝诺（盛年约</a:t>
            </a:r>
            <a:r>
              <a:rPr lang="en-US" altLang="zh-CN" sz="2400" dirty="0"/>
              <a:t>464-461B.C.</a:t>
            </a:r>
            <a:r>
              <a:rPr lang="zh-CN" altLang="en-US" sz="2400" dirty="0"/>
              <a:t>）的概念辩证法：</a:t>
            </a:r>
          </a:p>
          <a:p>
            <a:r>
              <a:rPr lang="zh-CN" altLang="en-US" sz="2400" dirty="0"/>
              <a:t>二分法；</a:t>
            </a:r>
          </a:p>
          <a:p>
            <a:r>
              <a:rPr lang="zh-CN" altLang="en-US" sz="2400" dirty="0"/>
              <a:t>阿基里追龟；</a:t>
            </a:r>
          </a:p>
          <a:p>
            <a:r>
              <a:rPr lang="zh-CN" altLang="en-US" sz="2400" dirty="0"/>
              <a:t>飞矢不动；</a:t>
            </a:r>
          </a:p>
          <a:p>
            <a:r>
              <a:rPr lang="zh-CN" altLang="en-US" sz="2400" dirty="0"/>
              <a:t> →有限与无限；间接与连续；时间与空间。</a:t>
            </a:r>
          </a:p>
          <a:p>
            <a:endParaRPr lang="zh-CN" altLang="en-US" sz="2400" dirty="0"/>
          </a:p>
          <a:p>
            <a:r>
              <a:rPr lang="zh-CN" altLang="en-US" sz="2400" dirty="0"/>
              <a:t>苏格拉底（</a:t>
            </a:r>
            <a:r>
              <a:rPr lang="en-US" altLang="zh-CN" sz="2400" dirty="0"/>
              <a:t>469-399B.C.</a:t>
            </a:r>
            <a:r>
              <a:rPr lang="zh-CN" altLang="en-US" sz="2400" dirty="0"/>
              <a:t>）的对话辩证法：</a:t>
            </a:r>
          </a:p>
          <a:p>
            <a:r>
              <a:rPr lang="zh-CN" altLang="en-US" sz="2400" dirty="0"/>
              <a:t>“助产术”</a:t>
            </a:r>
            <a:r>
              <a:rPr lang="en-US" altLang="zh-CN" sz="2400" dirty="0"/>
              <a:t>——</a:t>
            </a:r>
            <a:r>
              <a:rPr lang="zh-CN" altLang="en-US" sz="2400" dirty="0"/>
              <a:t>反讥、归纳、诱导、定义； </a:t>
            </a:r>
          </a:p>
          <a:p>
            <a:r>
              <a:rPr lang="zh-CN" altLang="en-US" sz="2400" dirty="0"/>
              <a:t>→把辩证法看作是通过对立意见的争论而发现真理的艺术</a:t>
            </a:r>
          </a:p>
          <a:p>
            <a:endParaRPr lang="zh-CN" altLang="en-US" sz="2400" dirty="0"/>
          </a:p>
        </p:txBody>
      </p:sp>
      <p:pic>
        <p:nvPicPr>
          <p:cNvPr id="4" name="图片 3">
            <a:extLst>
              <a:ext uri="{FF2B5EF4-FFF2-40B4-BE49-F238E27FC236}">
                <a16:creationId xmlns:a16="http://schemas.microsoft.com/office/drawing/2014/main" id="{E72FDD7F-E6F7-4ABB-8A5D-B17B782D03E0}"/>
              </a:ext>
            </a:extLst>
          </p:cNvPr>
          <p:cNvPicPr>
            <a:picLocks noChangeAspect="1"/>
          </p:cNvPicPr>
          <p:nvPr/>
        </p:nvPicPr>
        <p:blipFill rotWithShape="1">
          <a:blip r:embed="rId3">
            <a:clrChange>
              <a:clrFrom>
                <a:srgbClr val="FEFEFE"/>
              </a:clrFrom>
              <a:clrTo>
                <a:srgbClr val="FEFEFE">
                  <a:alpha val="0"/>
                </a:srgbClr>
              </a:clrTo>
            </a:clrChange>
          </a:blip>
          <a:srcRect t="59548" r="43132" b="270"/>
          <a:stretch>
            <a:fillRect/>
          </a:stretch>
        </p:blipFill>
        <p:spPr>
          <a:xfrm>
            <a:off x="0" y="5301207"/>
            <a:ext cx="1551355" cy="1551191"/>
          </a:xfrm>
          <a:prstGeom prst="rect">
            <a:avLst/>
          </a:prstGeom>
          <a:noFill/>
          <a:ln>
            <a:noFill/>
          </a:ln>
        </p:spPr>
      </p:pic>
    </p:spTree>
    <p:extLst>
      <p:ext uri="{BB962C8B-B14F-4D97-AF65-F5344CB8AC3E}">
        <p14:creationId xmlns:p14="http://schemas.microsoft.com/office/powerpoint/2010/main" val="188247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144083C-E738-4BC1-9B7F-896ACDC37300}"/>
              </a:ext>
            </a:extLst>
          </p:cNvPr>
          <p:cNvSpPr>
            <a:spLocks noGrp="1"/>
          </p:cNvSpPr>
          <p:nvPr>
            <p:ph idx="1"/>
          </p:nvPr>
        </p:nvSpPr>
        <p:spPr>
          <a:xfrm>
            <a:off x="457200" y="476672"/>
            <a:ext cx="8075240" cy="5904656"/>
          </a:xfrm>
        </p:spPr>
        <p:txBody>
          <a:bodyPr/>
          <a:lstStyle/>
          <a:p>
            <a:r>
              <a:rPr lang="zh-CN" altLang="en-US" sz="2400" dirty="0"/>
              <a:t>柏拉图</a:t>
            </a:r>
            <a:r>
              <a:rPr lang="en-US" altLang="zh-CN" sz="2000" dirty="0"/>
              <a:t>(427-347B.C.)</a:t>
            </a:r>
            <a:r>
              <a:rPr lang="zh-CN" altLang="en-US" sz="2000" dirty="0"/>
              <a:t>的理念论：</a:t>
            </a:r>
          </a:p>
          <a:p>
            <a:r>
              <a:rPr lang="zh-CN" altLang="en-US" sz="2000" dirty="0"/>
              <a:t>作为理念的桌子；</a:t>
            </a:r>
          </a:p>
          <a:p>
            <a:r>
              <a:rPr lang="zh-CN" altLang="en-US" sz="2000" dirty="0"/>
              <a:t>因模仿理念而存在的可感的桌子；</a:t>
            </a:r>
          </a:p>
          <a:p>
            <a:r>
              <a:rPr lang="zh-CN" altLang="en-US" sz="2000" dirty="0"/>
              <a:t>因模仿可感的桌子而存在的画家所描绘的桌子；</a:t>
            </a:r>
          </a:p>
          <a:p>
            <a:r>
              <a:rPr lang="zh-CN" altLang="en-US" sz="2000" dirty="0"/>
              <a:t> →辩证法是认识“理念”过程中由个别到一般、又由一般到个别的方法。</a:t>
            </a:r>
            <a:endParaRPr lang="en-US" altLang="zh-CN" sz="2000" dirty="0"/>
          </a:p>
          <a:p>
            <a:endParaRPr lang="zh-CN" altLang="en-US" sz="2000" dirty="0"/>
          </a:p>
          <a:p>
            <a:r>
              <a:rPr lang="zh-CN" altLang="en-US" sz="2400" dirty="0"/>
              <a:t>亚里士多德</a:t>
            </a:r>
            <a:r>
              <a:rPr lang="en-US" altLang="zh-CN" sz="2000" dirty="0"/>
              <a:t>(384-322B.C.)</a:t>
            </a:r>
            <a:r>
              <a:rPr lang="zh-CN" altLang="en-US" sz="2000" dirty="0"/>
              <a:t>：</a:t>
            </a:r>
          </a:p>
          <a:p>
            <a:r>
              <a:rPr lang="zh-CN" altLang="en-US" sz="2000" dirty="0"/>
              <a:t>一和多；</a:t>
            </a:r>
          </a:p>
          <a:p>
            <a:r>
              <a:rPr lang="zh-CN" altLang="en-US" sz="2000" dirty="0"/>
              <a:t>整体和部分；</a:t>
            </a:r>
          </a:p>
          <a:p>
            <a:r>
              <a:rPr lang="zh-CN" altLang="en-US" sz="2000" dirty="0"/>
              <a:t>个别和一般；</a:t>
            </a:r>
          </a:p>
          <a:p>
            <a:r>
              <a:rPr lang="zh-CN" altLang="en-US" sz="2000" dirty="0"/>
              <a:t>质料和形式；</a:t>
            </a:r>
          </a:p>
          <a:p>
            <a:r>
              <a:rPr lang="zh-CN" altLang="en-US" sz="2000" dirty="0"/>
              <a:t>潜能和现实；</a:t>
            </a:r>
          </a:p>
          <a:p>
            <a:r>
              <a:rPr lang="en-US" altLang="zh-CN" sz="2000" dirty="0"/>
              <a:t>…… </a:t>
            </a:r>
          </a:p>
          <a:p>
            <a:r>
              <a:rPr lang="en-US" altLang="zh-CN" sz="2000" dirty="0"/>
              <a:t>→</a:t>
            </a:r>
            <a:r>
              <a:rPr lang="zh-CN" altLang="en-US" sz="2000" dirty="0"/>
              <a:t>辩证法是“研究实体的属性”、“揭露对象自身中的矛盾”的方法，亦是作为形成概念、下定义和检查定义是否正确的方法。</a:t>
            </a:r>
          </a:p>
          <a:p>
            <a:endParaRPr lang="zh-CN" altLang="en-US" sz="2000" dirty="0"/>
          </a:p>
        </p:txBody>
      </p:sp>
      <p:pic>
        <p:nvPicPr>
          <p:cNvPr id="5" name="图片 4">
            <a:extLst>
              <a:ext uri="{FF2B5EF4-FFF2-40B4-BE49-F238E27FC236}">
                <a16:creationId xmlns:a16="http://schemas.microsoft.com/office/drawing/2014/main" id="{EB43297E-5DD7-4DBB-804B-1CC588EA2998}"/>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rot="10800000">
            <a:off x="7910300" y="0"/>
            <a:ext cx="1259632" cy="1259499"/>
          </a:xfrm>
          <a:prstGeom prst="rect">
            <a:avLst/>
          </a:prstGeom>
          <a:noFill/>
          <a:ln>
            <a:noFill/>
          </a:ln>
        </p:spPr>
      </p:pic>
    </p:spTree>
    <p:extLst>
      <p:ext uri="{BB962C8B-B14F-4D97-AF65-F5344CB8AC3E}">
        <p14:creationId xmlns:p14="http://schemas.microsoft.com/office/powerpoint/2010/main" val="63204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1C3C50-B8B8-475D-B35D-36D57E731AC3}"/>
              </a:ext>
            </a:extLst>
          </p:cNvPr>
          <p:cNvSpPr>
            <a:spLocks noGrp="1"/>
          </p:cNvSpPr>
          <p:nvPr>
            <p:ph idx="1"/>
          </p:nvPr>
        </p:nvSpPr>
        <p:spPr>
          <a:xfrm>
            <a:off x="457200" y="692696"/>
            <a:ext cx="8229600" cy="5433467"/>
          </a:xfrm>
        </p:spPr>
        <p:txBody>
          <a:bodyPr/>
          <a:lstStyle/>
          <a:p>
            <a:r>
              <a:rPr lang="zh-CN" altLang="en-US" sz="2800" dirty="0"/>
              <a:t>康德</a:t>
            </a:r>
            <a:r>
              <a:rPr lang="zh-CN" altLang="en-US" sz="2400" dirty="0"/>
              <a:t>（</a:t>
            </a:r>
            <a:r>
              <a:rPr lang="en-US" altLang="zh-CN" sz="2400" dirty="0"/>
              <a:t>1724-1804</a:t>
            </a:r>
            <a:r>
              <a:rPr lang="zh-CN" altLang="en-US" sz="2400" dirty="0"/>
              <a:t>）：</a:t>
            </a:r>
          </a:p>
          <a:p>
            <a:r>
              <a:rPr lang="zh-CN" altLang="en-US" sz="2400" dirty="0"/>
              <a:t>理性思维的二律背反； </a:t>
            </a:r>
          </a:p>
          <a:p>
            <a:r>
              <a:rPr lang="zh-CN" altLang="en-US" sz="2400" dirty="0"/>
              <a:t>→辩证法主要指理性自身包含的矛盾，即“纯粹理性之自然的不可避免的辩证法”。</a:t>
            </a:r>
          </a:p>
          <a:p>
            <a:endParaRPr lang="zh-CN" altLang="en-US" sz="2400" dirty="0"/>
          </a:p>
          <a:p>
            <a:r>
              <a:rPr lang="zh-CN" altLang="en-US" sz="2800" dirty="0"/>
              <a:t>黑格尔</a:t>
            </a:r>
            <a:r>
              <a:rPr lang="zh-CN" altLang="en-US" sz="2400" dirty="0"/>
              <a:t>（</a:t>
            </a:r>
            <a:r>
              <a:rPr lang="en-US" altLang="zh-CN" sz="2400" dirty="0"/>
              <a:t>1770-1831</a:t>
            </a:r>
            <a:r>
              <a:rPr lang="zh-CN" altLang="en-US" sz="2400" dirty="0"/>
              <a:t>）：</a:t>
            </a:r>
          </a:p>
          <a:p>
            <a:r>
              <a:rPr lang="zh-CN" altLang="en-US" sz="2400" dirty="0"/>
              <a:t>方法论意义上：辩证法 </a:t>
            </a:r>
            <a:r>
              <a:rPr lang="en-US" altLang="zh-CN" sz="2400" dirty="0"/>
              <a:t>=</a:t>
            </a:r>
            <a:r>
              <a:rPr lang="zh-CN" altLang="en-US" sz="2400" dirty="0"/>
              <a:t>思想自己与自己的对话（概念辩证法）；</a:t>
            </a:r>
          </a:p>
          <a:p>
            <a:r>
              <a:rPr lang="zh-CN" altLang="en-US" sz="2400" dirty="0"/>
              <a:t>本体论意义上：辩证法 </a:t>
            </a:r>
            <a:r>
              <a:rPr lang="en-US" altLang="zh-CN" sz="2400" dirty="0"/>
              <a:t>=</a:t>
            </a:r>
            <a:r>
              <a:rPr lang="zh-CN" altLang="en-US" sz="2400" dirty="0"/>
              <a:t>一切事物共同的运动方式或客观规律；</a:t>
            </a:r>
          </a:p>
          <a:p>
            <a:r>
              <a:rPr lang="zh-CN" altLang="en-US" sz="2400" dirty="0"/>
              <a:t>辨证的否定、扬弃； </a:t>
            </a:r>
          </a:p>
          <a:p>
            <a:r>
              <a:rPr lang="zh-CN" altLang="en-US" sz="2400" dirty="0"/>
              <a:t>→辩证法是研究对象本质自身矛盾的方法，亦是支配一切事物和整个宇宙发展的普遍法则。</a:t>
            </a:r>
          </a:p>
        </p:txBody>
      </p:sp>
      <p:pic>
        <p:nvPicPr>
          <p:cNvPr id="5" name="图片 4">
            <a:extLst>
              <a:ext uri="{FF2B5EF4-FFF2-40B4-BE49-F238E27FC236}">
                <a16:creationId xmlns:a16="http://schemas.microsoft.com/office/drawing/2014/main" id="{5D81EB7C-659A-40A8-AB83-86C1DAE40181}"/>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rot="10800000">
            <a:off x="7910300" y="0"/>
            <a:ext cx="1259632" cy="1259499"/>
          </a:xfrm>
          <a:prstGeom prst="rect">
            <a:avLst/>
          </a:prstGeom>
          <a:noFill/>
          <a:ln>
            <a:noFill/>
          </a:ln>
        </p:spPr>
      </p:pic>
    </p:spTree>
    <p:extLst>
      <p:ext uri="{BB962C8B-B14F-4D97-AF65-F5344CB8AC3E}">
        <p14:creationId xmlns:p14="http://schemas.microsoft.com/office/powerpoint/2010/main" val="29931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50E73F-3BDC-4197-AAAB-595C3670AA79}"/>
              </a:ext>
            </a:extLst>
          </p:cNvPr>
          <p:cNvSpPr>
            <a:spLocks noGrp="1"/>
          </p:cNvSpPr>
          <p:nvPr>
            <p:ph idx="1"/>
          </p:nvPr>
        </p:nvSpPr>
        <p:spPr>
          <a:xfrm>
            <a:off x="457200" y="836712"/>
            <a:ext cx="8229600" cy="5289451"/>
          </a:xfrm>
        </p:spPr>
        <p:txBody>
          <a:bodyPr/>
          <a:lstStyle/>
          <a:p>
            <a:r>
              <a:rPr lang="zh-CN" altLang="en-US" sz="3600" dirty="0"/>
              <a:t>马克思、恩格斯：</a:t>
            </a:r>
          </a:p>
          <a:p>
            <a:r>
              <a:rPr lang="zh-CN" altLang="en-US" dirty="0"/>
              <a:t>辩证法是客观世界本身所固有的规律；</a:t>
            </a:r>
          </a:p>
          <a:p>
            <a:r>
              <a:rPr lang="zh-CN" altLang="en-US" dirty="0"/>
              <a:t>思维中的辩证法是客观规律在人的头脑中的自觉反映；</a:t>
            </a:r>
          </a:p>
          <a:p>
            <a:pPr eaLnBrk="1" hangingPunct="1"/>
            <a:r>
              <a:rPr lang="zh-CN" altLang="en-US" dirty="0"/>
              <a:t>辩证法的规律是来源于客观现实，而不是来自主观精神或绝对观念。</a:t>
            </a:r>
          </a:p>
          <a:p>
            <a:pPr eaLnBrk="1" hangingPunct="1"/>
            <a:r>
              <a:rPr lang="zh-CN" altLang="en-US" dirty="0"/>
              <a:t>→批判地继承了黑格尔的唯心主义辩证法，创立了唯物辩证法。</a:t>
            </a:r>
          </a:p>
          <a:p>
            <a:endParaRPr lang="zh-CN" altLang="en-US" dirty="0"/>
          </a:p>
        </p:txBody>
      </p:sp>
      <p:pic>
        <p:nvPicPr>
          <p:cNvPr id="5" name="图片 4">
            <a:extLst>
              <a:ext uri="{FF2B5EF4-FFF2-40B4-BE49-F238E27FC236}">
                <a16:creationId xmlns:a16="http://schemas.microsoft.com/office/drawing/2014/main" id="{07876BFE-1BC6-4577-B370-C268334B1ED9}"/>
              </a:ext>
            </a:extLst>
          </p:cNvPr>
          <p:cNvPicPr>
            <a:picLocks noChangeAspect="1"/>
          </p:cNvPicPr>
          <p:nvPr/>
        </p:nvPicPr>
        <p:blipFill rotWithShape="1">
          <a:blip r:embed="rId2">
            <a:clrChange>
              <a:clrFrom>
                <a:srgbClr val="FEFEFE"/>
              </a:clrFrom>
              <a:clrTo>
                <a:srgbClr val="FEFEFE">
                  <a:alpha val="0"/>
                </a:srgbClr>
              </a:clrTo>
            </a:clrChange>
          </a:blip>
          <a:srcRect t="59548" r="43132" b="270"/>
          <a:stretch>
            <a:fillRect/>
          </a:stretch>
        </p:blipFill>
        <p:spPr>
          <a:xfrm rot="10800000">
            <a:off x="7910300" y="0"/>
            <a:ext cx="1259632" cy="1259499"/>
          </a:xfrm>
          <a:prstGeom prst="rect">
            <a:avLst/>
          </a:prstGeom>
          <a:noFill/>
          <a:ln>
            <a:noFill/>
          </a:ln>
        </p:spPr>
      </p:pic>
    </p:spTree>
    <p:extLst>
      <p:ext uri="{BB962C8B-B14F-4D97-AF65-F5344CB8AC3E}">
        <p14:creationId xmlns:p14="http://schemas.microsoft.com/office/powerpoint/2010/main" val="325949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F7E84-C1D2-405D-B7B8-9315F10BC4ED}"/>
              </a:ext>
            </a:extLst>
          </p:cNvPr>
          <p:cNvSpPr>
            <a:spLocks noGrp="1"/>
          </p:cNvSpPr>
          <p:nvPr>
            <p:ph type="title"/>
          </p:nvPr>
        </p:nvSpPr>
        <p:spPr>
          <a:xfrm>
            <a:off x="323528" y="188640"/>
            <a:ext cx="7775575" cy="1143000"/>
          </a:xfrm>
        </p:spPr>
        <p:txBody>
          <a:bodyPr vert="horz" wrap="square" lIns="91440" tIns="45720" rIns="91440" bIns="45720" numCol="1" anchor="ctr" anchorCtr="0" compatLnSpc="1">
            <a:prstTxWarp prst="textNoShape">
              <a:avLst/>
            </a:prstTxWarp>
            <a:normAutofit fontScale="90000"/>
          </a:bodyPr>
          <a:lstStyle/>
          <a:p>
            <a:r>
              <a:rPr kumimoji="0" lang="zh-CN" altLang="en-US" sz="3600" b="1" dirty="0">
                <a:latin typeface="仿宋" panose="02010609060101010101" pitchFamily="49" charset="-122"/>
                <a:ea typeface="仿宋" panose="02010609060101010101" pitchFamily="49" charset="-122"/>
              </a:rPr>
              <a:t>自然辩证法（</a:t>
            </a:r>
            <a:r>
              <a:rPr kumimoji="0" lang="en-US" altLang="zh-CN" sz="3600" b="1" dirty="0">
                <a:latin typeface="仿宋" panose="02010609060101010101" pitchFamily="49" charset="-122"/>
                <a:ea typeface="仿宋" panose="02010609060101010101" pitchFamily="49" charset="-122"/>
              </a:rPr>
              <a:t>Dialectics of Nature</a:t>
            </a:r>
            <a:r>
              <a:rPr kumimoji="0" lang="zh-CN" altLang="en-US" sz="3600" b="1" dirty="0">
                <a:latin typeface="仿宋" panose="02010609060101010101" pitchFamily="49" charset="-122"/>
                <a:ea typeface="仿宋" panose="02010609060101010101" pitchFamily="49" charset="-122"/>
              </a:rPr>
              <a:t>）</a:t>
            </a:r>
          </a:p>
        </p:txBody>
      </p:sp>
      <p:pic>
        <p:nvPicPr>
          <p:cNvPr id="4" name="图片 3">
            <a:extLst>
              <a:ext uri="{FF2B5EF4-FFF2-40B4-BE49-F238E27FC236}">
                <a16:creationId xmlns:a16="http://schemas.microsoft.com/office/drawing/2014/main" id="{33E65AF7-DD31-4B5E-A475-28979005D73F}"/>
              </a:ext>
            </a:extLst>
          </p:cNvPr>
          <p:cNvPicPr>
            <a:picLocks noChangeAspect="1"/>
          </p:cNvPicPr>
          <p:nvPr/>
        </p:nvPicPr>
        <p:blipFill rotWithShape="1">
          <a:blip r:embed="rId3">
            <a:clrChange>
              <a:clrFrom>
                <a:srgbClr val="FEFEFE"/>
              </a:clrFrom>
              <a:clrTo>
                <a:srgbClr val="FEFEFE">
                  <a:alpha val="0"/>
                </a:srgbClr>
              </a:clrTo>
            </a:clrChange>
          </a:blip>
          <a:srcRect t="59548" r="43132" b="270"/>
          <a:stretch>
            <a:fillRect/>
          </a:stretch>
        </p:blipFill>
        <p:spPr>
          <a:xfrm>
            <a:off x="1" y="5448898"/>
            <a:ext cx="1403648" cy="1403500"/>
          </a:xfrm>
          <a:prstGeom prst="rect">
            <a:avLst/>
          </a:prstGeom>
          <a:noFill/>
          <a:ln>
            <a:noFill/>
          </a:ln>
        </p:spPr>
      </p:pic>
      <p:sp>
        <p:nvSpPr>
          <p:cNvPr id="5" name="内容占位符 4">
            <a:extLst>
              <a:ext uri="{FF2B5EF4-FFF2-40B4-BE49-F238E27FC236}">
                <a16:creationId xmlns:a16="http://schemas.microsoft.com/office/drawing/2014/main" id="{E953C061-C829-43F7-ABF6-6CAD5CE6763B}"/>
              </a:ext>
            </a:extLst>
          </p:cNvPr>
          <p:cNvSpPr>
            <a:spLocks noGrp="1"/>
          </p:cNvSpPr>
          <p:nvPr>
            <p:ph idx="1"/>
          </p:nvPr>
        </p:nvSpPr>
        <p:spPr/>
        <p:txBody>
          <a:bodyPr/>
          <a:lstStyle/>
          <a:p>
            <a:r>
              <a:rPr lang="zh-CN" altLang="en-US" sz="2400" dirty="0"/>
              <a:t>德文：</a:t>
            </a:r>
            <a:r>
              <a:rPr lang="en-US" altLang="zh-CN" sz="2400" dirty="0" err="1"/>
              <a:t>Dialektik</a:t>
            </a:r>
            <a:r>
              <a:rPr lang="en-US" altLang="zh-CN" sz="2400" dirty="0"/>
              <a:t> der </a:t>
            </a:r>
            <a:r>
              <a:rPr lang="en-US" altLang="zh-CN" sz="2400" dirty="0" err="1"/>
              <a:t>Natur</a:t>
            </a:r>
            <a:r>
              <a:rPr lang="en-US" altLang="zh-CN" sz="2400" dirty="0"/>
              <a:t>  </a:t>
            </a:r>
          </a:p>
          <a:p>
            <a:r>
              <a:rPr lang="zh-CN" altLang="en-US" sz="2400" dirty="0"/>
              <a:t>最初是恩格斯为自然科学哲学著作的部分手稿所定的一个归类题目；</a:t>
            </a:r>
          </a:p>
          <a:p>
            <a:r>
              <a:rPr lang="zh-CN" altLang="en-US" sz="2400" dirty="0"/>
              <a:t>本意为“自然界的辩证法”；</a:t>
            </a:r>
          </a:p>
          <a:p>
            <a:endParaRPr lang="zh-CN" altLang="en-US" sz="2400" dirty="0"/>
          </a:p>
          <a:p>
            <a:r>
              <a:rPr lang="zh-CN" altLang="en-US" sz="2400" dirty="0"/>
              <a:t>自然、科学、技术和人类社会有着天然联系，它们彼此制约、相互影响。因此，有必要对它们之间的关系进行科学的研究。</a:t>
            </a:r>
          </a:p>
          <a:p>
            <a:r>
              <a:rPr lang="zh-CN" altLang="en-US" sz="2400" dirty="0"/>
              <a:t>     </a:t>
            </a:r>
            <a:r>
              <a:rPr lang="en-US" altLang="zh-CN" sz="2400" dirty="0"/>
              <a:t>——《</a:t>
            </a:r>
            <a:r>
              <a:rPr lang="zh-CN" altLang="en-US" sz="2400" dirty="0"/>
              <a:t>自然辩证法</a:t>
            </a:r>
            <a:r>
              <a:rPr lang="en-US" altLang="zh-CN" sz="2400" dirty="0"/>
              <a:t>》</a:t>
            </a:r>
          </a:p>
          <a:p>
            <a:endParaRPr lang="zh-CN" altLang="en-US" sz="2400" dirty="0"/>
          </a:p>
        </p:txBody>
      </p:sp>
    </p:spTree>
    <p:extLst>
      <p:ext uri="{BB962C8B-B14F-4D97-AF65-F5344CB8AC3E}">
        <p14:creationId xmlns:p14="http://schemas.microsoft.com/office/powerpoint/2010/main" val="359909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B9521D2-CB81-4B37-8786-908CC0390390}"/>
              </a:ext>
            </a:extLst>
          </p:cNvPr>
          <p:cNvSpPr>
            <a:spLocks noGrp="1" noChangeArrowheads="1"/>
          </p:cNvSpPr>
          <p:nvPr>
            <p:ph type="title"/>
          </p:nvPr>
        </p:nvSpPr>
        <p:spPr>
          <a:xfrm>
            <a:off x="251520" y="277477"/>
            <a:ext cx="7776000" cy="908720"/>
          </a:xfrm>
        </p:spPr>
        <p:txBody>
          <a:bodyPr vert="horz" wrap="square" lIns="91440" tIns="45720" rIns="91440" bIns="45720" numCol="1" anchor="ctr" anchorCtr="0" compatLnSpc="1">
            <a:prstTxWarp prst="textNoShape">
              <a:avLst/>
            </a:prstTxWarp>
            <a:normAutofit/>
            <a:scene3d>
              <a:camera prst="orthographicFront"/>
              <a:lightRig rig="soft" dir="t"/>
            </a:scene3d>
            <a:sp3d prstMaterial="matte">
              <a:bevelT w="12700" h="12700"/>
            </a:sp3d>
          </a:bodyPr>
          <a:lstStyle/>
          <a:p>
            <a:pPr eaLnBrk="1" fontAlgn="auto" hangingPunct="1">
              <a:lnSpc>
                <a:spcPct val="110000"/>
              </a:lnSpc>
              <a:spcAft>
                <a:spcPts val="0"/>
              </a:spcAft>
            </a:pPr>
            <a:r>
              <a:rPr lang="zh-CN" altLang="en-US" sz="3600" dirty="0">
                <a:latin typeface="仿宋" panose="02010609060101010101" pitchFamily="49" charset="-122"/>
                <a:ea typeface="仿宋" panose="02010609060101010101" pitchFamily="49" charset="-122"/>
                <a:cs typeface="+mn-cs"/>
              </a:rPr>
              <a:t>三</a:t>
            </a:r>
            <a:r>
              <a:rPr sz="3600" dirty="0">
                <a:latin typeface="仿宋" panose="02010609060101010101" pitchFamily="49" charset="-122"/>
                <a:ea typeface="仿宋" panose="02010609060101010101" pitchFamily="49" charset="-122"/>
                <a:cs typeface="+mn-cs"/>
              </a:rPr>
              <a:t>．恩格斯的自然辩证法</a:t>
            </a:r>
          </a:p>
        </p:txBody>
      </p:sp>
      <p:sp>
        <p:nvSpPr>
          <p:cNvPr id="20483" name="Rectangle 3">
            <a:extLst>
              <a:ext uri="{FF2B5EF4-FFF2-40B4-BE49-F238E27FC236}">
                <a16:creationId xmlns:a16="http://schemas.microsoft.com/office/drawing/2014/main" id="{99298210-76A5-4E36-8D67-63704360282D}"/>
              </a:ext>
            </a:extLst>
          </p:cNvPr>
          <p:cNvSpPr>
            <a:spLocks noGrp="1"/>
          </p:cNvSpPr>
          <p:nvPr>
            <p:ph type="body" idx="1"/>
          </p:nvPr>
        </p:nvSpPr>
        <p:spPr>
          <a:xfrm>
            <a:off x="539552" y="2118556"/>
            <a:ext cx="8229600" cy="2620888"/>
          </a:xfrm>
        </p:spPr>
        <p:txBody>
          <a:bodyPr/>
          <a:lstStyle/>
          <a:p>
            <a:pPr eaLnBrk="1" hangingPunct="1"/>
            <a:r>
              <a:rPr kumimoji="0" lang="zh-CN" altLang="en-US" sz="2800" b="1" dirty="0">
                <a:latin typeface="仿宋" panose="02010609060101010101" pitchFamily="49" charset="-122"/>
                <a:ea typeface="仿宋" panose="02010609060101010101" pitchFamily="49" charset="-122"/>
              </a:rPr>
              <a:t>１．一部未完成的著作</a:t>
            </a:r>
          </a:p>
          <a:p>
            <a:pPr eaLnBrk="1" hangingPunct="1"/>
            <a:r>
              <a:rPr kumimoji="0" lang="zh-CN" altLang="en-US" sz="2800" b="1" dirty="0">
                <a:latin typeface="仿宋" panose="02010609060101010101" pitchFamily="49" charset="-122"/>
                <a:ea typeface="仿宋" panose="02010609060101010101" pitchFamily="49" charset="-122"/>
              </a:rPr>
              <a:t>２．遗稿的艰难出版过程  </a:t>
            </a:r>
          </a:p>
          <a:p>
            <a:pPr eaLnBrk="1" hangingPunct="1"/>
            <a:r>
              <a:rPr kumimoji="0" lang="zh-CN" altLang="en-US" sz="2800" b="1" dirty="0">
                <a:latin typeface="仿宋" panose="02010609060101010101" pitchFamily="49" charset="-122"/>
                <a:ea typeface="仿宋" panose="02010609060101010101" pitchFamily="49" charset="-122"/>
              </a:rPr>
              <a:t>３．关于这部书的名称和内容</a:t>
            </a:r>
          </a:p>
          <a:p>
            <a:pPr eaLnBrk="1" hangingPunct="1"/>
            <a:r>
              <a:rPr kumimoji="0" lang="zh-CN" altLang="en-US" sz="2800" b="1" dirty="0">
                <a:latin typeface="仿宋" panose="02010609060101010101" pitchFamily="49" charset="-122"/>
                <a:ea typeface="仿宋" panose="02010609060101010101" pitchFamily="49" charset="-122"/>
              </a:rPr>
              <a:t>４．相关评价引发的一段历史公案</a:t>
            </a:r>
          </a:p>
          <a:p>
            <a:pPr eaLnBrk="1" hangingPunct="1"/>
            <a:r>
              <a:rPr kumimoji="0" lang="zh-CN" altLang="en-US" sz="2800" b="1" dirty="0">
                <a:latin typeface="仿宋" panose="02010609060101010101" pitchFamily="49" charset="-122"/>
                <a:ea typeface="仿宋" panose="02010609060101010101" pitchFamily="49" charset="-122"/>
              </a:rPr>
              <a:t>５．客观、公正、历史地看待</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BC287A2-5512-4283-A5F4-AD49B264BFF8}"/>
              </a:ext>
            </a:extLst>
          </p:cNvPr>
          <p:cNvSpPr>
            <a:spLocks noGrp="1" noChangeArrowheads="1"/>
          </p:cNvSpPr>
          <p:nvPr>
            <p:ph type="title"/>
          </p:nvPr>
        </p:nvSpPr>
        <p:spPr>
          <a:xfrm>
            <a:off x="232200" y="214312"/>
            <a:ext cx="7776000" cy="778098"/>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sz="3600" b="1" dirty="0">
                <a:latin typeface="仿宋" panose="02010609060101010101" pitchFamily="49" charset="-122"/>
                <a:ea typeface="仿宋" panose="02010609060101010101" pitchFamily="49" charset="-122"/>
              </a:rPr>
              <a:t>一部未完成的著作</a:t>
            </a:r>
            <a:r>
              <a:rPr kumimoji="0" lang="en-US" altLang="zh-CN" sz="3600" b="1" dirty="0">
                <a:latin typeface="仿宋" panose="02010609060101010101" pitchFamily="49" charset="-122"/>
                <a:ea typeface="仿宋" panose="02010609060101010101" pitchFamily="49" charset="-122"/>
              </a:rPr>
              <a:t>(1)	 </a:t>
            </a:r>
          </a:p>
        </p:txBody>
      </p:sp>
      <p:sp>
        <p:nvSpPr>
          <p:cNvPr id="21507" name="Rectangle 3">
            <a:extLst>
              <a:ext uri="{FF2B5EF4-FFF2-40B4-BE49-F238E27FC236}">
                <a16:creationId xmlns:a16="http://schemas.microsoft.com/office/drawing/2014/main" id="{D5018328-6FD9-4E89-B21A-47A144411F3B}"/>
              </a:ext>
            </a:extLst>
          </p:cNvPr>
          <p:cNvSpPr>
            <a:spLocks noGrp="1"/>
          </p:cNvSpPr>
          <p:nvPr>
            <p:ph type="body" idx="1"/>
          </p:nvPr>
        </p:nvSpPr>
        <p:spPr>
          <a:xfrm>
            <a:off x="503548" y="1268760"/>
            <a:ext cx="8244916" cy="5235476"/>
          </a:xfrm>
        </p:spPr>
        <p:txBody>
          <a:bodyPr/>
          <a:lstStyle/>
          <a:p>
            <a:pPr eaLnBrk="1" hangingPunct="1">
              <a:lnSpc>
                <a:spcPct val="120000"/>
              </a:lnSpc>
              <a:spcBef>
                <a:spcPct val="0"/>
              </a:spcBef>
            </a:pPr>
            <a:r>
              <a:rPr kumimoji="0" lang="en-US" altLang="zh-CN" sz="2800" b="1" dirty="0">
                <a:latin typeface="仿宋" panose="02010609060101010101" pitchFamily="49" charset="-122"/>
                <a:ea typeface="仿宋" panose="02010609060101010101" pitchFamily="49" charset="-122"/>
              </a:rPr>
              <a:t>19</a:t>
            </a:r>
            <a:r>
              <a:rPr kumimoji="0" lang="zh-CN" altLang="en-US" sz="2800" b="1" dirty="0">
                <a:latin typeface="仿宋" panose="02010609060101010101" pitchFamily="49" charset="-122"/>
                <a:ea typeface="仿宋" panose="02010609060101010101" pitchFamily="49" charset="-122"/>
              </a:rPr>
              <a:t>世纪后半叶，欧洲工人运动陷入低潮。马克思、恩格斯在创立唯物史观的同时，开始研究自然观和科学观。</a:t>
            </a:r>
          </a:p>
          <a:p>
            <a:pPr eaLnBrk="1" hangingPunct="1">
              <a:lnSpc>
                <a:spcPct val="120000"/>
              </a:lnSpc>
              <a:spcBef>
                <a:spcPct val="0"/>
              </a:spcBef>
            </a:pPr>
            <a:r>
              <a:rPr kumimoji="0" lang="zh-CN" altLang="en-US" sz="2800" b="1" dirty="0">
                <a:latin typeface="仿宋" panose="02010609060101010101" pitchFamily="49" charset="-122"/>
                <a:ea typeface="仿宋" panose="02010609060101010101" pitchFamily="49" charset="-122"/>
              </a:rPr>
              <a:t>他们认为，自然界是人类赖以生存的基础，而自然科学则是一切知识的基础。</a:t>
            </a:r>
          </a:p>
          <a:p>
            <a:pPr eaLnBrk="1" hangingPunct="1">
              <a:lnSpc>
                <a:spcPct val="120000"/>
              </a:lnSpc>
              <a:spcBef>
                <a:spcPct val="0"/>
              </a:spcBef>
            </a:pPr>
            <a:r>
              <a:rPr kumimoji="0" lang="zh-CN" altLang="en-US" sz="2800" b="1" dirty="0">
                <a:latin typeface="仿宋" panose="02010609060101010101" pitchFamily="49" charset="-122"/>
                <a:ea typeface="仿宋" panose="02010609060101010101" pitchFamily="49" charset="-122"/>
              </a:rPr>
              <a:t>恩格斯对自然科学</a:t>
            </a:r>
            <a:br>
              <a:rPr kumimoji="0" lang="en-US" altLang="zh-CN" sz="2800" b="1" dirty="0">
                <a:latin typeface="仿宋" panose="02010609060101010101" pitchFamily="49" charset="-122"/>
                <a:ea typeface="仿宋" panose="02010609060101010101" pitchFamily="49" charset="-122"/>
              </a:rPr>
            </a:br>
            <a:r>
              <a:rPr kumimoji="0" lang="zh-CN" altLang="en-US" sz="2800" b="1" dirty="0">
                <a:latin typeface="仿宋" panose="02010609060101010101" pitchFamily="49" charset="-122"/>
                <a:ea typeface="仿宋" panose="02010609060101010101" pitchFamily="49" charset="-122"/>
              </a:rPr>
              <a:t>在当时已经达到的</a:t>
            </a:r>
            <a:br>
              <a:rPr kumimoji="0" lang="en-US" altLang="zh-CN" sz="2800" b="1" dirty="0">
                <a:latin typeface="仿宋" panose="02010609060101010101" pitchFamily="49" charset="-122"/>
                <a:ea typeface="仿宋" panose="02010609060101010101" pitchFamily="49" charset="-122"/>
              </a:rPr>
            </a:br>
            <a:r>
              <a:rPr kumimoji="0" lang="zh-CN" altLang="en-US" sz="2800" b="1" dirty="0">
                <a:latin typeface="仿宋" panose="02010609060101010101" pitchFamily="49" charset="-122"/>
                <a:ea typeface="仿宋" panose="02010609060101010101" pitchFamily="49" charset="-122"/>
              </a:rPr>
              <a:t>最新成就，作了全</a:t>
            </a:r>
            <a:br>
              <a:rPr kumimoji="0" lang="en-US" altLang="zh-CN" sz="2800" b="1" dirty="0">
                <a:latin typeface="仿宋" panose="02010609060101010101" pitchFamily="49" charset="-122"/>
                <a:ea typeface="仿宋" panose="02010609060101010101" pitchFamily="49" charset="-122"/>
              </a:rPr>
            </a:br>
            <a:r>
              <a:rPr kumimoji="0" lang="zh-CN" altLang="en-US" sz="2800" b="1" dirty="0">
                <a:latin typeface="仿宋" panose="02010609060101010101" pitchFamily="49" charset="-122"/>
                <a:ea typeface="仿宋" panose="02010609060101010101" pitchFamily="49" charset="-122"/>
              </a:rPr>
              <a:t>面、深入地研究。</a:t>
            </a:r>
          </a:p>
        </p:txBody>
      </p:sp>
      <p:pic>
        <p:nvPicPr>
          <p:cNvPr id="21508" name="Picture 11">
            <a:extLst>
              <a:ext uri="{FF2B5EF4-FFF2-40B4-BE49-F238E27FC236}">
                <a16:creationId xmlns:a16="http://schemas.microsoft.com/office/drawing/2014/main" id="{00A70715-4DE7-4841-9458-85338F7CC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992574"/>
            <a:ext cx="3569593"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6CC7449-576F-47A5-A6F1-F7D7E62F508B}"/>
              </a:ext>
            </a:extLst>
          </p:cNvPr>
          <p:cNvSpPr>
            <a:spLocks noGrp="1" noChangeArrowheads="1"/>
          </p:cNvSpPr>
          <p:nvPr>
            <p:ph type="title"/>
          </p:nvPr>
        </p:nvSpPr>
        <p:spPr>
          <a:xfrm>
            <a:off x="323528" y="23812"/>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sz="3600" b="1" dirty="0">
                <a:latin typeface="仿宋" panose="02010609060101010101" pitchFamily="49" charset="-122"/>
                <a:ea typeface="仿宋" panose="02010609060101010101" pitchFamily="49" charset="-122"/>
              </a:rPr>
              <a:t>一部未完成的著作（</a:t>
            </a:r>
            <a:r>
              <a:rPr kumimoji="0" lang="en-US" altLang="zh-CN" sz="3600" b="1" dirty="0">
                <a:latin typeface="仿宋" panose="02010609060101010101" pitchFamily="49" charset="-122"/>
                <a:ea typeface="仿宋" panose="02010609060101010101" pitchFamily="49" charset="-122"/>
              </a:rPr>
              <a:t>2</a:t>
            </a:r>
            <a:r>
              <a:rPr kumimoji="0" sz="3600" b="1" dirty="0">
                <a:latin typeface="仿宋" panose="02010609060101010101" pitchFamily="49" charset="-122"/>
                <a:ea typeface="仿宋" panose="02010609060101010101" pitchFamily="49" charset="-122"/>
              </a:rPr>
              <a:t>）</a:t>
            </a:r>
          </a:p>
        </p:txBody>
      </p:sp>
      <p:sp>
        <p:nvSpPr>
          <p:cNvPr id="22531" name="Rectangle 3">
            <a:extLst>
              <a:ext uri="{FF2B5EF4-FFF2-40B4-BE49-F238E27FC236}">
                <a16:creationId xmlns:a16="http://schemas.microsoft.com/office/drawing/2014/main" id="{624F7D8C-1867-4945-A6B0-C77A055AFF1A}"/>
              </a:ext>
            </a:extLst>
          </p:cNvPr>
          <p:cNvSpPr>
            <a:spLocks noGrp="1"/>
          </p:cNvSpPr>
          <p:nvPr>
            <p:ph type="body" idx="1"/>
          </p:nvPr>
        </p:nvSpPr>
        <p:spPr>
          <a:xfrm>
            <a:off x="820493" y="1944923"/>
            <a:ext cx="3500437" cy="3801591"/>
          </a:xfrm>
        </p:spPr>
        <p:txBody>
          <a:bodyPr/>
          <a:lstStyle/>
          <a:p>
            <a:pPr marL="0" indent="0" eaLnBrk="1" hangingPunct="1">
              <a:lnSpc>
                <a:spcPct val="120000"/>
              </a:lnSpc>
              <a:spcBef>
                <a:spcPct val="0"/>
              </a:spcBef>
              <a:buNone/>
            </a:pPr>
            <a:r>
              <a:rPr kumimoji="0" lang="en-US" altLang="zh-CN" sz="2800" b="1" dirty="0">
                <a:latin typeface="仿宋" panose="02010609060101010101" pitchFamily="49" charset="-122"/>
                <a:ea typeface="仿宋" panose="02010609060101010101" pitchFamily="49" charset="-122"/>
              </a:rPr>
              <a:t>1873</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5</a:t>
            </a:r>
            <a:r>
              <a:rPr kumimoji="0" lang="zh-CN" altLang="en-US" sz="2800" b="1" dirty="0">
                <a:latin typeface="仿宋" panose="02010609060101010101" pitchFamily="49" charset="-122"/>
                <a:ea typeface="仿宋" panose="02010609060101010101" pitchFamily="49" charset="-122"/>
              </a:rPr>
              <a:t>月</a:t>
            </a:r>
            <a:r>
              <a:rPr kumimoji="0" lang="en-US" altLang="zh-CN" sz="2800" b="1" dirty="0">
                <a:latin typeface="仿宋" panose="02010609060101010101" pitchFamily="49" charset="-122"/>
                <a:ea typeface="仿宋" panose="02010609060101010101" pitchFamily="49" charset="-122"/>
              </a:rPr>
              <a:t>30</a:t>
            </a:r>
            <a:r>
              <a:rPr kumimoji="0" lang="zh-CN" altLang="en-US" sz="2800" b="1" dirty="0">
                <a:latin typeface="仿宋" panose="02010609060101010101" pitchFamily="49" charset="-122"/>
                <a:ea typeface="仿宋" panose="02010609060101010101" pitchFamily="49" charset="-122"/>
              </a:rPr>
              <a:t>日，恩格斯在写给马克思的一封信中，提出了一整套关于“自然科学的辩证思想”。此后，恩格斯全力以赴地展开相关的研究。</a:t>
            </a:r>
          </a:p>
        </p:txBody>
      </p:sp>
      <p:pic>
        <p:nvPicPr>
          <p:cNvPr id="22532" name="Picture 2">
            <a:extLst>
              <a:ext uri="{FF2B5EF4-FFF2-40B4-BE49-F238E27FC236}">
                <a16:creationId xmlns:a16="http://schemas.microsoft.com/office/drawing/2014/main" id="{85890957-F0AF-4F62-9BE3-974A08F75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428750"/>
            <a:ext cx="3714750" cy="483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CB74209-E36A-422E-8C1D-FF07AF57D992}"/>
              </a:ext>
            </a:extLst>
          </p:cNvPr>
          <p:cNvSpPr>
            <a:spLocks noGrp="1" noChangeArrowheads="1"/>
          </p:cNvSpPr>
          <p:nvPr>
            <p:ph type="title"/>
          </p:nvPr>
        </p:nvSpPr>
        <p:spPr>
          <a:xfrm>
            <a:off x="242056" y="0"/>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sz="3600" b="1" dirty="0">
                <a:latin typeface="仿宋" panose="02010609060101010101" pitchFamily="49" charset="-122"/>
                <a:ea typeface="仿宋" panose="02010609060101010101" pitchFamily="49" charset="-122"/>
              </a:rPr>
              <a:t>一部未完成的著作（</a:t>
            </a:r>
            <a:r>
              <a:rPr kumimoji="0" lang="en-US" altLang="zh-CN" sz="3600" b="1" dirty="0">
                <a:latin typeface="仿宋" panose="02010609060101010101" pitchFamily="49" charset="-122"/>
                <a:ea typeface="仿宋" panose="02010609060101010101" pitchFamily="49" charset="-122"/>
              </a:rPr>
              <a:t>3</a:t>
            </a:r>
            <a:r>
              <a:rPr kumimoji="0" sz="3600" b="1" dirty="0">
                <a:latin typeface="仿宋" panose="02010609060101010101" pitchFamily="49" charset="-122"/>
                <a:ea typeface="仿宋" panose="02010609060101010101" pitchFamily="49" charset="-122"/>
              </a:rPr>
              <a:t>）</a:t>
            </a:r>
          </a:p>
        </p:txBody>
      </p:sp>
      <p:sp>
        <p:nvSpPr>
          <p:cNvPr id="23555" name="Rectangle 3">
            <a:extLst>
              <a:ext uri="{FF2B5EF4-FFF2-40B4-BE49-F238E27FC236}">
                <a16:creationId xmlns:a16="http://schemas.microsoft.com/office/drawing/2014/main" id="{3418BF56-FC62-4A7F-8447-94786D4EB50F}"/>
              </a:ext>
            </a:extLst>
          </p:cNvPr>
          <p:cNvSpPr>
            <a:spLocks noGrp="1"/>
          </p:cNvSpPr>
          <p:nvPr>
            <p:ph type="body" idx="1"/>
          </p:nvPr>
        </p:nvSpPr>
        <p:spPr>
          <a:xfrm>
            <a:off x="395536" y="1114886"/>
            <a:ext cx="4357688" cy="50292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spcBef>
                <a:spcPct val="0"/>
              </a:spcBef>
              <a:buNone/>
            </a:pPr>
            <a:r>
              <a:rPr kumimoji="0" lang="en-US" altLang="zh-CN" sz="2800" b="1" dirty="0">
                <a:latin typeface="仿宋" panose="02010609060101010101" pitchFamily="49" charset="-122"/>
                <a:ea typeface="仿宋" panose="02010609060101010101" pitchFamily="49" charset="-122"/>
              </a:rPr>
              <a:t>1883</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3</a:t>
            </a:r>
            <a:r>
              <a:rPr kumimoji="0" lang="zh-CN" altLang="en-US" sz="2800" b="1" dirty="0">
                <a:latin typeface="仿宋" panose="02010609060101010101" pitchFamily="49" charset="-122"/>
                <a:ea typeface="仿宋" panose="02010609060101010101" pitchFamily="49" charset="-122"/>
              </a:rPr>
              <a:t>月</a:t>
            </a:r>
            <a:r>
              <a:rPr kumimoji="0" lang="en-US" altLang="zh-CN" sz="2800" b="1" dirty="0">
                <a:latin typeface="仿宋" panose="02010609060101010101" pitchFamily="49" charset="-122"/>
                <a:ea typeface="仿宋" panose="02010609060101010101" pitchFamily="49" charset="-122"/>
              </a:rPr>
              <a:t>14</a:t>
            </a:r>
            <a:r>
              <a:rPr kumimoji="0" lang="zh-CN" altLang="en-US" sz="2800" b="1" dirty="0">
                <a:latin typeface="仿宋" panose="02010609060101010101" pitchFamily="49" charset="-122"/>
                <a:ea typeface="仿宋" panose="02010609060101010101" pitchFamily="49" charset="-122"/>
              </a:rPr>
              <a:t>日，卡尔</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马克思去世。</a:t>
            </a:r>
          </a:p>
          <a:p>
            <a:pPr marL="0" indent="0" eaLnBrk="1" hangingPunct="1">
              <a:lnSpc>
                <a:spcPct val="120000"/>
              </a:lnSpc>
              <a:spcBef>
                <a:spcPct val="0"/>
              </a:spcBef>
              <a:buNone/>
            </a:pPr>
            <a:r>
              <a:rPr kumimoji="0" lang="zh-CN" altLang="en-US" sz="2800" b="1" dirty="0">
                <a:latin typeface="仿宋" panose="02010609060101010101" pitchFamily="49" charset="-122"/>
                <a:ea typeface="仿宋" panose="02010609060101010101" pitchFamily="49" charset="-122"/>
              </a:rPr>
              <a:t>恩格斯中断了</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的写作，尽其全力整理和出版</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资本论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第二、三卷的手稿以及马克思的其它著作，这一烦重的工作，再加上领导国际共产主义运动的工作，耗尽了恩格斯全部心智和生命。</a:t>
            </a:r>
          </a:p>
        </p:txBody>
      </p:sp>
      <p:pic>
        <p:nvPicPr>
          <p:cNvPr id="23556" name="Picture 2">
            <a:extLst>
              <a:ext uri="{FF2B5EF4-FFF2-40B4-BE49-F238E27FC236}">
                <a16:creationId xmlns:a16="http://schemas.microsoft.com/office/drawing/2014/main" id="{1115B577-04CF-474E-8261-1C2B52D6D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357313"/>
            <a:ext cx="3929063"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6FE94CC-C8D2-46CA-B952-BFF5A5C1B736}"/>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sz="3600" b="1" dirty="0">
                <a:latin typeface="仿宋" panose="02010609060101010101" pitchFamily="49" charset="-122"/>
                <a:ea typeface="仿宋" panose="02010609060101010101" pitchFamily="49" charset="-122"/>
              </a:rPr>
              <a:t>一部未完成的著作（</a:t>
            </a:r>
            <a:r>
              <a:rPr kumimoji="0" lang="en-US" altLang="zh-CN" sz="3600" b="1" dirty="0">
                <a:latin typeface="仿宋" panose="02010609060101010101" pitchFamily="49" charset="-122"/>
                <a:ea typeface="仿宋" panose="02010609060101010101" pitchFamily="49" charset="-122"/>
              </a:rPr>
              <a:t>4</a:t>
            </a:r>
            <a:r>
              <a:rPr kumimoji="0" sz="3600" b="1" dirty="0">
                <a:latin typeface="仿宋" panose="02010609060101010101" pitchFamily="49" charset="-122"/>
                <a:ea typeface="仿宋" panose="02010609060101010101" pitchFamily="49" charset="-122"/>
              </a:rPr>
              <a:t>）</a:t>
            </a:r>
          </a:p>
        </p:txBody>
      </p:sp>
      <p:sp>
        <p:nvSpPr>
          <p:cNvPr id="24579" name="Rectangle 3">
            <a:extLst>
              <a:ext uri="{FF2B5EF4-FFF2-40B4-BE49-F238E27FC236}">
                <a16:creationId xmlns:a16="http://schemas.microsoft.com/office/drawing/2014/main" id="{927A45FA-74DA-42AA-8473-737EF168C9D3}"/>
              </a:ext>
            </a:extLst>
          </p:cNvPr>
          <p:cNvSpPr>
            <a:spLocks noGrp="1"/>
          </p:cNvSpPr>
          <p:nvPr>
            <p:ph type="body" idx="1"/>
          </p:nvPr>
        </p:nvSpPr>
        <p:spPr>
          <a:xfrm>
            <a:off x="1118399" y="2478348"/>
            <a:ext cx="3429000" cy="265060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spcBef>
                <a:spcPct val="0"/>
              </a:spcBef>
              <a:buNone/>
            </a:pPr>
            <a:r>
              <a:rPr kumimoji="0" lang="en-US" altLang="zh-CN" sz="2800" b="1" dirty="0">
                <a:latin typeface="仿宋" panose="02010609060101010101" pitchFamily="49" charset="-122"/>
                <a:ea typeface="仿宋" panose="02010609060101010101" pitchFamily="49" charset="-122"/>
              </a:rPr>
              <a:t>1895</a:t>
            </a:r>
            <a:r>
              <a:rPr kumimoji="0" lang="zh-CN" altLang="en-US" sz="2800" b="1" dirty="0">
                <a:latin typeface="仿宋" panose="02010609060101010101" pitchFamily="49" charset="-122"/>
                <a:ea typeface="仿宋" panose="02010609060101010101" pitchFamily="49" charset="-122"/>
              </a:rPr>
              <a:t>年，恩格斯去世，他已构思好且已开始写作的关于“自然科学的辩证思想”的著作，却终于未能完成。</a:t>
            </a:r>
          </a:p>
        </p:txBody>
      </p:sp>
      <p:pic>
        <p:nvPicPr>
          <p:cNvPr id="24580" name="Picture 2">
            <a:extLst>
              <a:ext uri="{FF2B5EF4-FFF2-40B4-BE49-F238E27FC236}">
                <a16:creationId xmlns:a16="http://schemas.microsoft.com/office/drawing/2014/main" id="{21AF86BD-FC75-4EFC-847F-FD17904C4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1571625"/>
            <a:ext cx="3175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3">
            <a:extLst>
              <a:ext uri="{FF2B5EF4-FFF2-40B4-BE49-F238E27FC236}">
                <a16:creationId xmlns:a16="http://schemas.microsoft.com/office/drawing/2014/main" id="{5970E0DD-43A4-45F9-9647-1C86E5AE7B04}"/>
              </a:ext>
            </a:extLst>
          </p:cNvPr>
          <p:cNvSpPr>
            <a:spLocks noGrp="1"/>
          </p:cNvSpPr>
          <p:nvPr>
            <p:ph idx="1"/>
          </p:nvPr>
        </p:nvSpPr>
        <p:spPr>
          <a:xfrm>
            <a:off x="840425" y="1848794"/>
            <a:ext cx="7463150" cy="4568825"/>
          </a:xfrm>
        </p:spPr>
        <p:txBody>
          <a:bodyPr/>
          <a:lstStyle/>
          <a:p>
            <a:pPr eaLnBrk="1" hangingPunct="1"/>
            <a:r>
              <a:rPr kumimoji="0" lang="zh-CN" altLang="en-US" sz="2800" dirty="0">
                <a:latin typeface="仿宋" panose="02010609060101010101" pitchFamily="49" charset="-122"/>
                <a:ea typeface="仿宋" panose="02010609060101010101" pitchFamily="49" charset="-122"/>
              </a:rPr>
              <a:t>我们遇到的问题？</a:t>
            </a:r>
          </a:p>
          <a:p>
            <a:pPr eaLnBrk="1" hangingPunct="1"/>
            <a:endParaRPr kumimoji="0" lang="zh-CN" altLang="en-US" sz="2800" dirty="0">
              <a:latin typeface="仿宋" panose="02010609060101010101" pitchFamily="49" charset="-122"/>
              <a:ea typeface="仿宋" panose="02010609060101010101" pitchFamily="49" charset="-122"/>
            </a:endParaRPr>
          </a:p>
          <a:p>
            <a:pPr eaLnBrk="1" hangingPunct="1"/>
            <a:r>
              <a:rPr kumimoji="0" lang="zh-CN" altLang="en-US" sz="2800" dirty="0">
                <a:latin typeface="仿宋" panose="02010609060101010101" pitchFamily="49" charset="-122"/>
                <a:ea typeface="仿宋" panose="02010609060101010101" pitchFamily="49" charset="-122"/>
              </a:rPr>
              <a:t>首先，</a:t>
            </a:r>
            <a:r>
              <a:rPr kumimoji="0" lang="en-US" altLang="zh-CN" sz="2800" dirty="0">
                <a:latin typeface="仿宋" panose="02010609060101010101" pitchFamily="49" charset="-122"/>
                <a:ea typeface="仿宋" panose="02010609060101010101" pitchFamily="49" charset="-122"/>
              </a:rPr>
              <a:t>20</a:t>
            </a:r>
            <a:r>
              <a:rPr kumimoji="0" lang="zh-CN" altLang="en-US" sz="2800" dirty="0">
                <a:latin typeface="仿宋" panose="02010609060101010101" pitchFamily="49" charset="-122"/>
                <a:ea typeface="仿宋" panose="02010609060101010101" pitchFamily="49" charset="-122"/>
              </a:rPr>
              <a:t>世纪科学技术带给我们什么？</a:t>
            </a:r>
          </a:p>
          <a:p>
            <a:pPr eaLnBrk="1" hangingPunct="1"/>
            <a:r>
              <a:rPr kumimoji="0" lang="zh-CN" altLang="en-US" sz="2800" dirty="0">
                <a:latin typeface="仿宋" panose="02010609060101010101" pitchFamily="49" charset="-122"/>
                <a:ea typeface="仿宋" panose="02010609060101010101" pitchFamily="49" charset="-122"/>
              </a:rPr>
              <a:t>其次，我们从科学技术研究方面得到什么，还有什么是专业不能解决的问题。</a:t>
            </a:r>
          </a:p>
          <a:p>
            <a:pPr eaLnBrk="1" hangingPunct="1"/>
            <a:r>
              <a:rPr kumimoji="0" lang="zh-CN" altLang="en-US" sz="2800" dirty="0">
                <a:latin typeface="仿宋" panose="02010609060101010101" pitchFamily="49" charset="-122"/>
                <a:ea typeface="仿宋" panose="02010609060101010101" pitchFamily="49" charset="-122"/>
              </a:rPr>
              <a:t>最后，我们可以通过这个课程获得什么。</a:t>
            </a:r>
            <a:endParaRPr kumimoji="0" lang="en-US" altLang="zh-CN" sz="2400" dirty="0">
              <a:latin typeface="仿宋" panose="02010609060101010101" pitchFamily="49" charset="-122"/>
              <a:ea typeface="仿宋" panose="02010609060101010101" pitchFamily="49" charset="-122"/>
            </a:endParaRPr>
          </a:p>
          <a:p>
            <a:pPr marL="0" indent="0" eaLnBrk="1" hangingPunct="1">
              <a:buNone/>
            </a:pPr>
            <a:r>
              <a:rPr kumimoji="0" lang="zh-CN" altLang="en-US" sz="1800" dirty="0">
                <a:latin typeface="仿宋" panose="02010609060101010101" pitchFamily="49" charset="-122"/>
                <a:ea typeface="仿宋" panose="02010609060101010101" pitchFamily="49" charset="-122"/>
              </a:rPr>
              <a:t>     </a:t>
            </a:r>
            <a:endParaRPr kumimoji="0" lang="en-US" altLang="zh-CN" sz="1800" dirty="0">
              <a:latin typeface="仿宋" panose="02010609060101010101" pitchFamily="49" charset="-122"/>
              <a:ea typeface="仿宋" panose="02010609060101010101" pitchFamily="49" charset="-122"/>
            </a:endParaRPr>
          </a:p>
          <a:p>
            <a:pPr marL="0" indent="0" eaLnBrk="1" hangingPunct="1">
              <a:buNone/>
            </a:pPr>
            <a:r>
              <a:rPr kumimoji="0" lang="en-US" altLang="zh-CN" sz="1800" dirty="0">
                <a:latin typeface="仿宋" panose="02010609060101010101" pitchFamily="49" charset="-122"/>
                <a:ea typeface="仿宋" panose="02010609060101010101" pitchFamily="49" charset="-122"/>
              </a:rPr>
              <a:t>    </a:t>
            </a:r>
            <a:endParaRPr kumimoji="0" lang="zh-CN" altLang="en-US" sz="1800" dirty="0">
              <a:latin typeface="仿宋" panose="02010609060101010101" pitchFamily="49" charset="-122"/>
              <a:ea typeface="仿宋" panose="02010609060101010101" pitchFamily="49" charset="-122"/>
            </a:endParaRPr>
          </a:p>
        </p:txBody>
      </p:sp>
      <p:sp>
        <p:nvSpPr>
          <p:cNvPr id="4" name="Rectangle 2">
            <a:extLst>
              <a:ext uri="{FF2B5EF4-FFF2-40B4-BE49-F238E27FC236}">
                <a16:creationId xmlns:a16="http://schemas.microsoft.com/office/drawing/2014/main" id="{286B10EB-57E4-45EA-A100-373FA890EBB0}"/>
              </a:ext>
            </a:extLst>
          </p:cNvPr>
          <p:cNvSpPr txBox="1">
            <a:spLocks noChangeArrowheads="1"/>
          </p:cNvSpPr>
          <p:nvPr/>
        </p:nvSpPr>
        <p:spPr>
          <a:xfrm>
            <a:off x="684000" y="394202"/>
            <a:ext cx="7776000" cy="1143000"/>
          </a:xfrm>
          <a:prstGeom prst="rect">
            <a:avLst/>
          </a:prstGeom>
        </p:spPr>
        <p:txBody>
          <a:bodyPr anchor="ctr">
            <a:normAutofit/>
            <a:scene3d>
              <a:camera prst="orthographicFront"/>
              <a:lightRig rig="soft" dir="t"/>
            </a:scene3d>
            <a:sp3d prstMaterial="matte">
              <a:bevelT w="12700" h="12700"/>
            </a:sp3d>
          </a:bodyPr>
          <a:lstStyle/>
          <a:p>
            <a:pPr eaLnBrk="1" fontAlgn="auto" hangingPunct="1">
              <a:lnSpc>
                <a:spcPct val="110000"/>
              </a:lnSpc>
              <a:spcAft>
                <a:spcPts val="0"/>
              </a:spcAft>
              <a:defRPr/>
            </a:pPr>
            <a:r>
              <a:rPr kumimoji="1" lang="zh-CN" altLang="en-US" sz="3600" spc="50" dirty="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rPr>
              <a:t>一、课程介绍</a:t>
            </a:r>
            <a:r>
              <a:rPr kumimoji="1" lang="en-US" altLang="zh-CN" sz="3600" spc="50" dirty="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rPr>
              <a:t>——</a:t>
            </a:r>
            <a:r>
              <a:rPr kumimoji="1" lang="zh-CN" altLang="en-US" sz="3600" spc="50" dirty="0">
                <a:ln w="12700">
                  <a:noFill/>
                  <a:prstDash val="solid"/>
                </a:ln>
                <a:solidFill>
                  <a:schemeClr val="accent5">
                    <a:lumMod val="75000"/>
                  </a:schemeClr>
                </a:solidFill>
                <a:effectLst>
                  <a:outerShdw blurRad="38100" dist="20320" dir="2700000" algn="tl" rotWithShape="0">
                    <a:srgbClr val="000000">
                      <a:alpha val="70000"/>
                    </a:srgbClr>
                  </a:outerShdw>
                </a:effectLst>
                <a:latin typeface="仿宋" panose="02010609060101010101" pitchFamily="49" charset="-122"/>
                <a:ea typeface="仿宋" panose="02010609060101010101" pitchFamily="49" charset="-122"/>
              </a:rPr>
              <a:t>意义</a:t>
            </a:r>
          </a:p>
        </p:txBody>
      </p:sp>
      <p:pic>
        <p:nvPicPr>
          <p:cNvPr id="5" name="图片 4">
            <a:extLst>
              <a:ext uri="{FF2B5EF4-FFF2-40B4-BE49-F238E27FC236}">
                <a16:creationId xmlns:a16="http://schemas.microsoft.com/office/drawing/2014/main" id="{6121A88C-2B78-427D-9D6E-E163D36A9477}"/>
              </a:ext>
            </a:extLst>
          </p:cNvPr>
          <p:cNvPicPr>
            <a:picLocks noChangeAspect="1"/>
          </p:cNvPicPr>
          <p:nvPr/>
        </p:nvPicPr>
        <p:blipFill>
          <a:blip r:embed="rId3">
            <a:duotone>
              <a:schemeClr val="accent6">
                <a:shade val="45000"/>
                <a:satMod val="135000"/>
              </a:schemeClr>
              <a:prstClr val="white"/>
            </a:duotone>
          </a:blip>
          <a:stretch>
            <a:fillRect/>
          </a:stretch>
        </p:blipFill>
        <p:spPr>
          <a:xfrm>
            <a:off x="8135907" y="-3641"/>
            <a:ext cx="1008093" cy="1428736"/>
          </a:xfrm>
          <a:prstGeom prst="rect">
            <a:avLst/>
          </a:prstGeom>
          <a:noFill/>
          <a:ln>
            <a:noFill/>
          </a:ln>
        </p:spPr>
      </p:pic>
    </p:spTree>
    <p:extLst>
      <p:ext uri="{BB962C8B-B14F-4D97-AF65-F5344CB8AC3E}">
        <p14:creationId xmlns:p14="http://schemas.microsoft.com/office/powerpoint/2010/main" val="1145938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6B2B611-AADB-4DE9-BA3F-C495014CB54C}"/>
              </a:ext>
            </a:extLst>
          </p:cNvPr>
          <p:cNvSpPr>
            <a:spLocks noGrp="1" noChangeArrowheads="1"/>
          </p:cNvSpPr>
          <p:nvPr>
            <p:ph type="title"/>
          </p:nvPr>
        </p:nvSpPr>
        <p:spPr>
          <a:xfrm>
            <a:off x="323528" y="116092"/>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２．遗稿的艰难出版过程（</a:t>
            </a:r>
            <a:r>
              <a:rPr kumimoji="0" lang="en-US" altLang="zh-CN" sz="3600" b="1" dirty="0">
                <a:latin typeface="仿宋" panose="02010609060101010101" pitchFamily="49" charset="-122"/>
                <a:ea typeface="仿宋" panose="02010609060101010101" pitchFamily="49" charset="-122"/>
              </a:rPr>
              <a:t>1</a:t>
            </a:r>
            <a:r>
              <a:rPr kumimoji="0" sz="3600" b="1" dirty="0">
                <a:latin typeface="仿宋" panose="02010609060101010101" pitchFamily="49" charset="-122"/>
                <a:ea typeface="仿宋" panose="02010609060101010101" pitchFamily="49" charset="-122"/>
              </a:rPr>
              <a:t>）</a:t>
            </a:r>
          </a:p>
        </p:txBody>
      </p:sp>
      <p:sp>
        <p:nvSpPr>
          <p:cNvPr id="25603" name="Rectangle 3">
            <a:extLst>
              <a:ext uri="{FF2B5EF4-FFF2-40B4-BE49-F238E27FC236}">
                <a16:creationId xmlns:a16="http://schemas.microsoft.com/office/drawing/2014/main" id="{CC313E29-F562-45E3-9C1D-1E0D007D69F6}"/>
              </a:ext>
            </a:extLst>
          </p:cNvPr>
          <p:cNvSpPr>
            <a:spLocks noGrp="1"/>
          </p:cNvSpPr>
          <p:nvPr>
            <p:ph type="body" idx="1"/>
          </p:nvPr>
        </p:nvSpPr>
        <p:spPr>
          <a:xfrm>
            <a:off x="179512" y="1233176"/>
            <a:ext cx="5184700" cy="511246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spcBef>
                <a:spcPct val="0"/>
              </a:spcBef>
              <a:buNone/>
            </a:pPr>
            <a:r>
              <a:rPr kumimoji="0" lang="zh-CN" altLang="en-US" sz="2600" b="1" dirty="0">
                <a:latin typeface="仿宋" panose="02010609060101010101" pitchFamily="49" charset="-122"/>
                <a:ea typeface="仿宋" panose="02010609060101010101" pitchFamily="49" charset="-122"/>
              </a:rPr>
              <a:t>恩格斯去世后，马克思和恩格斯的遗稿由马克思最小的女儿爱琳娜和德国社会民主党中央保管。负责处理这些遗稿的人是伯恩斯坦。</a:t>
            </a:r>
          </a:p>
          <a:p>
            <a:pPr marL="0" indent="0" eaLnBrk="1" hangingPunct="1">
              <a:lnSpc>
                <a:spcPct val="120000"/>
              </a:lnSpc>
              <a:spcBef>
                <a:spcPct val="0"/>
              </a:spcBef>
              <a:buNone/>
            </a:pPr>
            <a:r>
              <a:rPr kumimoji="0" lang="zh-CN" altLang="en-US" sz="2600" b="1" dirty="0">
                <a:latin typeface="仿宋" panose="02010609060101010101" pitchFamily="49" charset="-122"/>
                <a:ea typeface="仿宋" panose="02010609060101010101" pitchFamily="49" charset="-122"/>
              </a:rPr>
              <a:t>据说伯恩斯坦对辩证法不以为然，曾公开声称辩证法给马克思主义带来了最大危害，因此将</a:t>
            </a:r>
            <a:r>
              <a:rPr kumimoji="0" lang="en-US" altLang="zh-CN" sz="2600" b="1" dirty="0">
                <a:latin typeface="仿宋" panose="02010609060101010101" pitchFamily="49" charset="-122"/>
                <a:ea typeface="仿宋" panose="02010609060101010101" pitchFamily="49" charset="-122"/>
              </a:rPr>
              <a:t>《</a:t>
            </a:r>
            <a:r>
              <a:rPr kumimoji="0" lang="zh-CN" altLang="en-US" sz="2600" b="1" dirty="0">
                <a:latin typeface="仿宋" panose="02010609060101010101" pitchFamily="49" charset="-122"/>
                <a:ea typeface="仿宋" panose="02010609060101010101" pitchFamily="49" charset="-122"/>
              </a:rPr>
              <a:t>自然辩证法</a:t>
            </a:r>
            <a:r>
              <a:rPr kumimoji="0" lang="en-US" altLang="zh-CN" sz="2600" b="1" dirty="0">
                <a:latin typeface="仿宋" panose="02010609060101010101" pitchFamily="49" charset="-122"/>
                <a:ea typeface="仿宋" panose="02010609060101010101" pitchFamily="49" charset="-122"/>
              </a:rPr>
              <a:t>》</a:t>
            </a:r>
            <a:r>
              <a:rPr kumimoji="0" lang="zh-CN" altLang="en-US" sz="2600" b="1" dirty="0">
                <a:latin typeface="仿宋" panose="02010609060101010101" pitchFamily="49" charset="-122"/>
                <a:ea typeface="仿宋" panose="02010609060101010101" pitchFamily="49" charset="-122"/>
              </a:rPr>
              <a:t>手稿束之高阁，未予出版。只发表两篇：一篇是</a:t>
            </a:r>
            <a:r>
              <a:rPr kumimoji="0" lang="en-US" altLang="zh-CN" sz="2600" b="1" dirty="0">
                <a:latin typeface="仿宋" panose="02010609060101010101" pitchFamily="49" charset="-122"/>
                <a:ea typeface="仿宋" panose="02010609060101010101" pitchFamily="49" charset="-122"/>
              </a:rPr>
              <a:t>《</a:t>
            </a:r>
            <a:r>
              <a:rPr kumimoji="0" lang="zh-CN" altLang="en-US" sz="2600" b="1" dirty="0">
                <a:latin typeface="仿宋" panose="02010609060101010101" pitchFamily="49" charset="-122"/>
                <a:ea typeface="仿宋" panose="02010609060101010101" pitchFamily="49" charset="-122"/>
              </a:rPr>
              <a:t>劳动在从猿到人转变中过程中的作用，一篇是</a:t>
            </a:r>
            <a:r>
              <a:rPr kumimoji="0" lang="en-US" altLang="zh-CN" sz="2600" b="1" dirty="0">
                <a:latin typeface="仿宋" panose="02010609060101010101" pitchFamily="49" charset="-122"/>
                <a:ea typeface="仿宋" panose="02010609060101010101" pitchFamily="49" charset="-122"/>
              </a:rPr>
              <a:t>《</a:t>
            </a:r>
            <a:r>
              <a:rPr kumimoji="0" lang="zh-CN" altLang="en-US" sz="2600" b="1" dirty="0">
                <a:latin typeface="仿宋" panose="02010609060101010101" pitchFamily="49" charset="-122"/>
                <a:ea typeface="仿宋" panose="02010609060101010101" pitchFamily="49" charset="-122"/>
              </a:rPr>
              <a:t>神灵世界中的自然科学</a:t>
            </a:r>
            <a:r>
              <a:rPr kumimoji="0" lang="en-US" altLang="zh-CN" sz="2600" b="1" dirty="0">
                <a:latin typeface="仿宋" panose="02010609060101010101" pitchFamily="49" charset="-122"/>
                <a:ea typeface="仿宋" panose="02010609060101010101" pitchFamily="49" charset="-122"/>
              </a:rPr>
              <a:t>》</a:t>
            </a:r>
            <a:r>
              <a:rPr kumimoji="0" lang="zh-CN" altLang="en-US" sz="2600" b="1" dirty="0">
                <a:latin typeface="仿宋" panose="02010609060101010101" pitchFamily="49" charset="-122"/>
                <a:ea typeface="仿宋" panose="02010609060101010101" pitchFamily="49" charset="-122"/>
              </a:rPr>
              <a:t>。</a:t>
            </a:r>
          </a:p>
        </p:txBody>
      </p:sp>
      <p:pic>
        <p:nvPicPr>
          <p:cNvPr id="25604" name="Picture 3">
            <a:extLst>
              <a:ext uri="{FF2B5EF4-FFF2-40B4-BE49-F238E27FC236}">
                <a16:creationId xmlns:a16="http://schemas.microsoft.com/office/drawing/2014/main" id="{D17CE2FD-25FA-4CB1-8E0F-DCFBD5767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715343"/>
            <a:ext cx="33813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5">
            <a:extLst>
              <a:ext uri="{FF2B5EF4-FFF2-40B4-BE49-F238E27FC236}">
                <a16:creationId xmlns:a16="http://schemas.microsoft.com/office/drawing/2014/main" id="{ED40DDA3-1C14-4B47-A8FA-C6F10D2A01CC}"/>
              </a:ext>
            </a:extLst>
          </p:cNvPr>
          <p:cNvSpPr txBox="1">
            <a:spLocks noChangeArrowheads="1"/>
          </p:cNvSpPr>
          <p:nvPr/>
        </p:nvSpPr>
        <p:spPr bwMode="auto">
          <a:xfrm>
            <a:off x="5508104" y="6093296"/>
            <a:ext cx="36358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600" b="1" dirty="0">
                <a:latin typeface="华文新魏" panose="02010800040101010101" pitchFamily="2" charset="-122"/>
                <a:ea typeface="华文新魏" panose="02010800040101010101" pitchFamily="2" charset="-122"/>
              </a:rPr>
              <a:t>（</a:t>
            </a:r>
            <a:r>
              <a:rPr kumimoji="0" lang="en-US" altLang="zh-CN" sz="1600" b="1" dirty="0">
                <a:latin typeface="华文新魏" panose="02010800040101010101" pitchFamily="2" charset="-122"/>
                <a:ea typeface="华文新魏" panose="02010800040101010101" pitchFamily="2" charset="-122"/>
              </a:rPr>
              <a:t>1850</a:t>
            </a:r>
            <a:r>
              <a:rPr kumimoji="0" lang="zh-CN" altLang="en-US" sz="1600" b="1" dirty="0">
                <a:latin typeface="华文新魏" panose="02010800040101010101" pitchFamily="2" charset="-122"/>
                <a:ea typeface="华文新魏" panose="02010800040101010101" pitchFamily="2" charset="-122"/>
              </a:rPr>
              <a:t>年</a:t>
            </a:r>
            <a:r>
              <a:rPr kumimoji="0" lang="en-US" altLang="zh-CN" sz="1600" b="1" dirty="0">
                <a:latin typeface="华文新魏" panose="02010800040101010101" pitchFamily="2" charset="-122"/>
                <a:ea typeface="华文新魏" panose="02010800040101010101" pitchFamily="2" charset="-122"/>
              </a:rPr>
              <a:t>1</a:t>
            </a:r>
            <a:r>
              <a:rPr kumimoji="0" lang="zh-CN" altLang="en-US" sz="1600" b="1" dirty="0">
                <a:latin typeface="华文新魏" panose="02010800040101010101" pitchFamily="2" charset="-122"/>
                <a:ea typeface="华文新魏" panose="02010800040101010101" pitchFamily="2" charset="-122"/>
              </a:rPr>
              <a:t>月</a:t>
            </a:r>
            <a:r>
              <a:rPr kumimoji="0" lang="en-US" altLang="zh-CN" sz="1600" b="1" dirty="0">
                <a:latin typeface="华文新魏" panose="02010800040101010101" pitchFamily="2" charset="-122"/>
                <a:ea typeface="华文新魏" panose="02010800040101010101" pitchFamily="2" charset="-122"/>
              </a:rPr>
              <a:t>6</a:t>
            </a:r>
            <a:r>
              <a:rPr kumimoji="0" lang="zh-CN" altLang="en-US" sz="1600" b="1" dirty="0">
                <a:latin typeface="华文新魏" panose="02010800040101010101" pitchFamily="2" charset="-122"/>
                <a:ea typeface="华文新魏" panose="02010800040101010101" pitchFamily="2" charset="-122"/>
              </a:rPr>
              <a:t>日－</a:t>
            </a:r>
            <a:r>
              <a:rPr kumimoji="0" lang="en-US" altLang="zh-CN" sz="1600" b="1" dirty="0">
                <a:latin typeface="华文新魏" panose="02010800040101010101" pitchFamily="2" charset="-122"/>
                <a:ea typeface="华文新魏" panose="02010800040101010101" pitchFamily="2" charset="-122"/>
              </a:rPr>
              <a:t>1932</a:t>
            </a:r>
            <a:r>
              <a:rPr kumimoji="0" lang="zh-CN" altLang="en-US" sz="1600" b="1" dirty="0">
                <a:latin typeface="华文新魏" panose="02010800040101010101" pitchFamily="2" charset="-122"/>
                <a:ea typeface="华文新魏" panose="02010800040101010101" pitchFamily="2" charset="-122"/>
              </a:rPr>
              <a:t>年</a:t>
            </a:r>
            <a:r>
              <a:rPr kumimoji="0" lang="en-US" altLang="zh-CN" sz="1600" b="1" dirty="0">
                <a:latin typeface="华文新魏" panose="02010800040101010101" pitchFamily="2" charset="-122"/>
                <a:ea typeface="华文新魏" panose="02010800040101010101" pitchFamily="2" charset="-122"/>
              </a:rPr>
              <a:t>12</a:t>
            </a:r>
            <a:r>
              <a:rPr kumimoji="0" lang="zh-CN" altLang="en-US" sz="1600" b="1" dirty="0">
                <a:latin typeface="华文新魏" panose="02010800040101010101" pitchFamily="2" charset="-122"/>
                <a:ea typeface="华文新魏" panose="02010800040101010101" pitchFamily="2" charset="-122"/>
              </a:rPr>
              <a:t>月</a:t>
            </a:r>
            <a:r>
              <a:rPr kumimoji="0" lang="en-US" altLang="zh-CN" sz="1600" b="1" dirty="0">
                <a:latin typeface="华文新魏" panose="02010800040101010101" pitchFamily="2" charset="-122"/>
                <a:ea typeface="华文新魏" panose="02010800040101010101" pitchFamily="2" charset="-122"/>
              </a:rPr>
              <a:t>18</a:t>
            </a:r>
            <a:r>
              <a:rPr kumimoji="0" lang="zh-CN" altLang="en-US" sz="1600" b="1" dirty="0">
                <a:latin typeface="华文新魏" panose="02010800040101010101" pitchFamily="2" charset="-122"/>
                <a:ea typeface="华文新魏" panose="02010800040101010101" pitchFamily="2" charset="-122"/>
              </a:rPr>
              <a:t>日）</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F5401B9-B708-4A88-A230-45D776099DE7}"/>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２．遗稿的艰难出版过程（</a:t>
            </a:r>
            <a:r>
              <a:rPr kumimoji="0" lang="en-US" altLang="zh-CN" sz="3600" b="1" dirty="0">
                <a:latin typeface="仿宋" panose="02010609060101010101" pitchFamily="49" charset="-122"/>
                <a:ea typeface="仿宋" panose="02010609060101010101" pitchFamily="49" charset="-122"/>
              </a:rPr>
              <a:t>2</a:t>
            </a:r>
            <a:r>
              <a:rPr kumimoji="0" sz="3600" b="1" dirty="0">
                <a:latin typeface="仿宋" panose="02010609060101010101" pitchFamily="49" charset="-122"/>
                <a:ea typeface="仿宋" panose="02010609060101010101" pitchFamily="49" charset="-122"/>
              </a:rPr>
              <a:t>）</a:t>
            </a:r>
          </a:p>
        </p:txBody>
      </p:sp>
      <p:sp>
        <p:nvSpPr>
          <p:cNvPr id="26627" name="Rectangle 3">
            <a:extLst>
              <a:ext uri="{FF2B5EF4-FFF2-40B4-BE49-F238E27FC236}">
                <a16:creationId xmlns:a16="http://schemas.microsoft.com/office/drawing/2014/main" id="{0D54D25D-886F-4C48-8D74-08BF070E7D40}"/>
              </a:ext>
            </a:extLst>
          </p:cNvPr>
          <p:cNvSpPr>
            <a:spLocks noGrp="1"/>
          </p:cNvSpPr>
          <p:nvPr>
            <p:ph type="body" idx="1"/>
          </p:nvPr>
        </p:nvSpPr>
        <p:spPr>
          <a:xfrm>
            <a:off x="457200" y="1600201"/>
            <a:ext cx="8258175" cy="22304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spcBef>
                <a:spcPct val="0"/>
              </a:spcBef>
              <a:buNone/>
            </a:pPr>
            <a:r>
              <a:rPr kumimoji="0" lang="zh-CN" altLang="en-US" sz="2800" b="1" dirty="0">
                <a:latin typeface="仿宋" panose="02010609060101010101" pitchFamily="49" charset="-122"/>
                <a:ea typeface="仿宋" panose="02010609060101010101" pitchFamily="49" charset="-122"/>
              </a:rPr>
              <a:t>俄国十月革命胜利以后，俄共中央派马克思列宁主义学院院长梁赞诺夫前往柏林德国社会民主党档案馆，全面组织马克思和恩格斯遗稿的照相复制工作，才偶然地发现了恩格斯的这部手稿。 </a:t>
            </a:r>
          </a:p>
        </p:txBody>
      </p:sp>
      <p:pic>
        <p:nvPicPr>
          <p:cNvPr id="26628" name="Picture 10">
            <a:extLst>
              <a:ext uri="{FF2B5EF4-FFF2-40B4-BE49-F238E27FC236}">
                <a16:creationId xmlns:a16="http://schemas.microsoft.com/office/drawing/2014/main" id="{09814D64-6FB4-46F9-A01A-0E022415B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4142580"/>
            <a:ext cx="3354710"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8D3C5F6-3D4B-463B-9732-AB0A4668B325}"/>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２．遗稿的艰难出版过程（</a:t>
            </a:r>
            <a:r>
              <a:rPr kumimoji="0" lang="en-US" altLang="zh-CN" sz="3600" b="1" dirty="0">
                <a:latin typeface="仿宋" panose="02010609060101010101" pitchFamily="49" charset="-122"/>
                <a:ea typeface="仿宋" panose="02010609060101010101" pitchFamily="49" charset="-122"/>
              </a:rPr>
              <a:t>3</a:t>
            </a:r>
            <a:r>
              <a:rPr kumimoji="0" sz="3600" b="1" dirty="0">
                <a:latin typeface="仿宋" panose="02010609060101010101" pitchFamily="49" charset="-122"/>
                <a:ea typeface="仿宋" panose="02010609060101010101" pitchFamily="49" charset="-122"/>
              </a:rPr>
              <a:t>）</a:t>
            </a:r>
          </a:p>
        </p:txBody>
      </p:sp>
      <p:sp>
        <p:nvSpPr>
          <p:cNvPr id="27651" name="Rectangle 3">
            <a:extLst>
              <a:ext uri="{FF2B5EF4-FFF2-40B4-BE49-F238E27FC236}">
                <a16:creationId xmlns:a16="http://schemas.microsoft.com/office/drawing/2014/main" id="{F657C815-9D35-4FDD-A005-E4A45F513FDB}"/>
              </a:ext>
            </a:extLst>
          </p:cNvPr>
          <p:cNvSpPr>
            <a:spLocks noGrp="1"/>
          </p:cNvSpPr>
          <p:nvPr>
            <p:ph type="body" idx="1"/>
          </p:nvPr>
        </p:nvSpPr>
        <p:spPr>
          <a:xfrm>
            <a:off x="539750" y="1752600"/>
            <a:ext cx="8064698" cy="383664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spcBef>
                <a:spcPct val="0"/>
              </a:spcBef>
              <a:buNone/>
            </a:pPr>
            <a:r>
              <a:rPr kumimoji="0" lang="en-US" altLang="zh-CN" sz="2800" b="1" dirty="0">
                <a:latin typeface="仿宋" panose="02010609060101010101" pitchFamily="49" charset="-122"/>
                <a:ea typeface="仿宋" panose="02010609060101010101" pitchFamily="49" charset="-122"/>
              </a:rPr>
              <a:t>1925</a:t>
            </a:r>
            <a:r>
              <a:rPr kumimoji="0" lang="zh-CN" altLang="en-US" sz="2800" b="1" dirty="0">
                <a:latin typeface="仿宋" panose="02010609060101010101" pitchFamily="49" charset="-122"/>
                <a:ea typeface="仿宋" panose="02010609060101010101" pitchFamily="49" charset="-122"/>
              </a:rPr>
              <a:t>年，苏联根据所拍的相片，将恩格斯的手稿翻译成了俄文，以“自然辩证法”为书名，首次公开出版。</a:t>
            </a:r>
          </a:p>
          <a:p>
            <a:pPr marL="0" indent="0" eaLnBrk="1" hangingPunct="1">
              <a:lnSpc>
                <a:spcPct val="120000"/>
              </a:lnSpc>
              <a:spcBef>
                <a:spcPct val="0"/>
              </a:spcBef>
              <a:buNone/>
            </a:pPr>
            <a:r>
              <a:rPr kumimoji="0" lang="zh-CN" altLang="en-US" sz="2800" b="1" dirty="0">
                <a:latin typeface="仿宋" panose="02010609060101010101" pitchFamily="49" charset="-122"/>
                <a:ea typeface="仿宋" panose="02010609060101010101" pitchFamily="49" charset="-122"/>
              </a:rPr>
              <a:t>此后，恩格斯的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在苏联以俄文出版以后，接着又以日、中、英、德等多种文字出版发行。</a:t>
            </a:r>
          </a:p>
          <a:p>
            <a:pPr marL="0" indent="0" eaLnBrk="1" hangingPunct="1">
              <a:lnSpc>
                <a:spcPct val="120000"/>
              </a:lnSpc>
              <a:spcBef>
                <a:spcPct val="0"/>
              </a:spcBef>
              <a:buNone/>
            </a:pPr>
            <a:r>
              <a:rPr kumimoji="0" lang="zh-CN" altLang="en-US" sz="2800" b="1" dirty="0">
                <a:latin typeface="仿宋" panose="02010609060101010101" pitchFamily="49" charset="-122"/>
                <a:ea typeface="仿宋" panose="02010609060101010101" pitchFamily="49" charset="-122"/>
              </a:rPr>
              <a:t>自然辩证法随之开始大范围传播。</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DACEAF1-44CB-4A4B-B969-5538EB01D407}"/>
              </a:ext>
            </a:extLst>
          </p:cNvPr>
          <p:cNvSpPr>
            <a:spLocks noGrp="1" noChangeArrowheads="1"/>
          </p:cNvSpPr>
          <p:nvPr>
            <p:ph type="title"/>
          </p:nvPr>
        </p:nvSpPr>
        <p:spPr>
          <a:xfrm>
            <a:off x="323528" y="160337"/>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３．关于书的名称和内容（</a:t>
            </a:r>
            <a:r>
              <a:rPr kumimoji="0" lang="en-US" altLang="zh-CN" sz="3600" b="1" dirty="0">
                <a:latin typeface="仿宋" panose="02010609060101010101" pitchFamily="49" charset="-122"/>
                <a:ea typeface="仿宋" panose="02010609060101010101" pitchFamily="49" charset="-122"/>
              </a:rPr>
              <a:t>1</a:t>
            </a:r>
            <a:r>
              <a:rPr kumimoji="0" sz="3600" b="1" dirty="0">
                <a:latin typeface="仿宋" panose="02010609060101010101" pitchFamily="49" charset="-122"/>
                <a:ea typeface="仿宋" panose="02010609060101010101" pitchFamily="49" charset="-122"/>
              </a:rPr>
              <a:t>）</a:t>
            </a:r>
          </a:p>
        </p:txBody>
      </p:sp>
      <p:sp>
        <p:nvSpPr>
          <p:cNvPr id="28675" name="Rectangle 3">
            <a:extLst>
              <a:ext uri="{FF2B5EF4-FFF2-40B4-BE49-F238E27FC236}">
                <a16:creationId xmlns:a16="http://schemas.microsoft.com/office/drawing/2014/main" id="{6A058949-8472-44C9-8080-2FDB1DAB4AA1}"/>
              </a:ext>
            </a:extLst>
          </p:cNvPr>
          <p:cNvSpPr>
            <a:spLocks noGrp="1"/>
          </p:cNvSpPr>
          <p:nvPr>
            <p:ph type="body" idx="1"/>
          </p:nvPr>
        </p:nvSpPr>
        <p:spPr>
          <a:xfrm>
            <a:off x="894420" y="2019673"/>
            <a:ext cx="7355160" cy="31249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spcBef>
                <a:spcPct val="0"/>
              </a:spcBef>
              <a:buNone/>
            </a:pPr>
            <a:r>
              <a:rPr kumimoji="0" lang="zh-CN" altLang="en-US" sz="2800" b="1" dirty="0">
                <a:latin typeface="仿宋" panose="02010609060101010101" pitchFamily="49" charset="-122"/>
                <a:ea typeface="仿宋" panose="02010609060101010101" pitchFamily="49" charset="-122"/>
              </a:rPr>
              <a:t>需要指出的是，“自然辩证法”并非恩格斯本人定下的书名。而且，在全部手稿和两个写作计划中，都没有出现“自然辩证法”字样。在其</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反杜林论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中也没有出现，只是在第二篇的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暴力论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中提到杜林的</a:t>
            </a:r>
            <a:r>
              <a:rPr kumimoji="0" lang="en-US" altLang="zh-CN" sz="2800" b="1" dirty="0">
                <a:latin typeface="仿宋" panose="02010609060101010101" pitchFamily="49" charset="-122"/>
                <a:ea typeface="仿宋" panose="02010609060101010101" pitchFamily="49" charset="-122"/>
              </a:rPr>
              <a:t>1865</a:t>
            </a:r>
            <a:r>
              <a:rPr kumimoji="0" lang="zh-CN" altLang="en-US" sz="2800" b="1" dirty="0">
                <a:latin typeface="仿宋" panose="02010609060101010101" pitchFamily="49" charset="-122"/>
                <a:ea typeface="仿宋" panose="02010609060101010101" pitchFamily="49" charset="-122"/>
              </a:rPr>
              <a:t>年的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，且挖苦它是“变戏法的手腕”。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5CC781B-1597-438A-9627-07FEBBCA9DF0}"/>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３．关于书的名称和内容（</a:t>
            </a:r>
            <a:r>
              <a:rPr kumimoji="0" lang="en-US" altLang="zh-CN" sz="3600" b="1" dirty="0">
                <a:latin typeface="仿宋" panose="02010609060101010101" pitchFamily="49" charset="-122"/>
                <a:ea typeface="仿宋" panose="02010609060101010101" pitchFamily="49" charset="-122"/>
              </a:rPr>
              <a:t>2</a:t>
            </a:r>
            <a:r>
              <a:rPr kumimoji="0" sz="3600" b="1" dirty="0">
                <a:latin typeface="仿宋" panose="02010609060101010101" pitchFamily="49" charset="-122"/>
                <a:ea typeface="仿宋" panose="02010609060101010101" pitchFamily="49" charset="-122"/>
              </a:rPr>
              <a:t>）</a:t>
            </a:r>
          </a:p>
        </p:txBody>
      </p:sp>
      <p:sp>
        <p:nvSpPr>
          <p:cNvPr id="29699" name="Rectangle 3">
            <a:extLst>
              <a:ext uri="{FF2B5EF4-FFF2-40B4-BE49-F238E27FC236}">
                <a16:creationId xmlns:a16="http://schemas.microsoft.com/office/drawing/2014/main" id="{3EBEDA54-6DFE-48A9-8B3E-C66310677883}"/>
              </a:ext>
            </a:extLst>
          </p:cNvPr>
          <p:cNvSpPr>
            <a:spLocks noGrp="1"/>
          </p:cNvSpPr>
          <p:nvPr>
            <p:ph type="body" idx="1"/>
          </p:nvPr>
        </p:nvSpPr>
        <p:spPr>
          <a:xfrm>
            <a:off x="752050" y="1916832"/>
            <a:ext cx="7772400" cy="3527846"/>
          </a:xfrm>
        </p:spPr>
        <p:txBody>
          <a:bodyPr/>
          <a:lstStyle/>
          <a:p>
            <a:pPr eaLnBrk="1" hangingPunct="1"/>
            <a:r>
              <a:rPr kumimoji="0" lang="zh-CN" altLang="en-US" sz="2800" b="1" dirty="0">
                <a:latin typeface="仿宋" panose="02010609060101010101" pitchFamily="49" charset="-122"/>
                <a:ea typeface="仿宋" panose="02010609060101010101" pitchFamily="49" charset="-122"/>
              </a:rPr>
              <a:t>恩格斯逝世前，把有关手稿分装成四束，也没有总题目。</a:t>
            </a:r>
          </a:p>
          <a:p>
            <a:pPr eaLnBrk="1" hangingPunct="1"/>
            <a:r>
              <a:rPr kumimoji="0" lang="zh-CN" altLang="en-US" sz="2800" b="1" dirty="0">
                <a:latin typeface="仿宋" panose="02010609060101010101" pitchFamily="49" charset="-122"/>
                <a:ea typeface="仿宋" panose="02010609060101010101" pitchFamily="49" charset="-122"/>
              </a:rPr>
              <a:t>第一束的标题是“辩证法和自然科学”，可是每篇眉头都标有“自然辩证法”字样。</a:t>
            </a:r>
          </a:p>
          <a:p>
            <a:pPr eaLnBrk="1" hangingPunct="1"/>
            <a:r>
              <a:rPr kumimoji="0" lang="zh-CN" altLang="en-US" sz="2800" b="1" dirty="0">
                <a:latin typeface="仿宋" panose="02010609060101010101" pitchFamily="49" charset="-122"/>
                <a:ea typeface="仿宋" panose="02010609060101010101" pitchFamily="49" charset="-122"/>
              </a:rPr>
              <a:t>第二束的标题是“自然研究和辩证法”。</a:t>
            </a:r>
          </a:p>
          <a:p>
            <a:pPr eaLnBrk="1" hangingPunct="1"/>
            <a:r>
              <a:rPr kumimoji="0" lang="zh-CN" altLang="en-US" sz="2800" b="1" dirty="0">
                <a:latin typeface="仿宋" panose="02010609060101010101" pitchFamily="49" charset="-122"/>
                <a:ea typeface="仿宋" panose="02010609060101010101" pitchFamily="49" charset="-122"/>
              </a:rPr>
              <a:t>第三束的标题是“自然之辩证法”</a:t>
            </a:r>
          </a:p>
          <a:p>
            <a:pPr eaLnBrk="1" hangingPunct="1"/>
            <a:r>
              <a:rPr kumimoji="0" lang="zh-CN" altLang="en-US" sz="2800" b="1" dirty="0">
                <a:latin typeface="仿宋" panose="02010609060101010101" pitchFamily="49" charset="-122"/>
                <a:ea typeface="仿宋" panose="02010609060101010101" pitchFamily="49" charset="-122"/>
              </a:rPr>
              <a:t>第四束的标题是“数学和自然科学”。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64BE91E-DB75-4BB3-B69C-6568FFC3F9B6}"/>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３．关于书的名称和内容（</a:t>
            </a:r>
            <a:r>
              <a:rPr kumimoji="0" lang="en-US" altLang="zh-CN" sz="3600" b="1" dirty="0">
                <a:latin typeface="仿宋" panose="02010609060101010101" pitchFamily="49" charset="-122"/>
                <a:ea typeface="仿宋" panose="02010609060101010101" pitchFamily="49" charset="-122"/>
              </a:rPr>
              <a:t>3</a:t>
            </a:r>
            <a:r>
              <a:rPr kumimoji="0" sz="3600" b="1" dirty="0">
                <a:latin typeface="仿宋" panose="02010609060101010101" pitchFamily="49" charset="-122"/>
                <a:ea typeface="仿宋" panose="02010609060101010101" pitchFamily="49" charset="-122"/>
              </a:rPr>
              <a:t>）</a:t>
            </a:r>
          </a:p>
        </p:txBody>
      </p:sp>
      <p:sp>
        <p:nvSpPr>
          <p:cNvPr id="30723" name="Rectangle 3">
            <a:extLst>
              <a:ext uri="{FF2B5EF4-FFF2-40B4-BE49-F238E27FC236}">
                <a16:creationId xmlns:a16="http://schemas.microsoft.com/office/drawing/2014/main" id="{65196FD2-CF05-469E-8214-CAF42D5FC344}"/>
              </a:ext>
            </a:extLst>
          </p:cNvPr>
          <p:cNvSpPr>
            <a:spLocks noGrp="1"/>
          </p:cNvSpPr>
          <p:nvPr>
            <p:ph type="body" idx="1"/>
          </p:nvPr>
        </p:nvSpPr>
        <p:spPr>
          <a:xfrm>
            <a:off x="680613" y="1926009"/>
            <a:ext cx="7772400" cy="3312269"/>
          </a:xfrm>
        </p:spPr>
        <p:txBody>
          <a:bodyPr/>
          <a:lstStyle/>
          <a:p>
            <a:pPr eaLnBrk="1" hangingPunct="1"/>
            <a:r>
              <a:rPr kumimoji="0" lang="zh-CN" altLang="en-US" sz="2800" b="1" dirty="0">
                <a:latin typeface="仿宋" panose="02010609060101010101" pitchFamily="49" charset="-122"/>
                <a:ea typeface="仿宋" panose="02010609060101010101" pitchFamily="49" charset="-122"/>
              </a:rPr>
              <a:t>正是由于这种原因，恩格斯这部遗稿也有人冠以其它的书名出版的，如</a:t>
            </a:r>
            <a:r>
              <a:rPr kumimoji="0" lang="en-US" altLang="zh-CN" sz="2800" b="1" dirty="0">
                <a:latin typeface="仿宋" panose="02010609060101010101" pitchFamily="49" charset="-122"/>
                <a:ea typeface="仿宋" panose="02010609060101010101" pitchFamily="49" charset="-122"/>
              </a:rPr>
              <a:t>1927</a:t>
            </a:r>
            <a:r>
              <a:rPr kumimoji="0" lang="zh-CN" altLang="en-US" sz="2800" b="1" dirty="0">
                <a:latin typeface="仿宋" panose="02010609060101010101" pitchFamily="49" charset="-122"/>
                <a:ea typeface="仿宋" panose="02010609060101010101" pitchFamily="49" charset="-122"/>
              </a:rPr>
              <a:t>年的德文版名称为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辩证法和自然</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1935</a:t>
            </a:r>
            <a:r>
              <a:rPr kumimoji="0" lang="zh-CN" altLang="en-US" sz="2800" b="1" dirty="0">
                <a:latin typeface="仿宋" panose="02010609060101010101" pitchFamily="49" charset="-122"/>
                <a:ea typeface="仿宋" panose="02010609060101010101" pitchFamily="49" charset="-122"/>
              </a:rPr>
              <a:t>年重新校订的德文版又改为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自然之辩证法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p>
          <a:p>
            <a:pPr eaLnBrk="1" hangingPunct="1"/>
            <a:r>
              <a:rPr kumimoji="0" lang="zh-CN" altLang="en-US" sz="2800" b="1" dirty="0">
                <a:latin typeface="仿宋" panose="02010609060101010101" pitchFamily="49" charset="-122"/>
                <a:ea typeface="仿宋" panose="02010609060101010101" pitchFamily="49" charset="-122"/>
              </a:rPr>
              <a:t>也就是说，自然辩证法这一概念，并不一定是恩格斯遗稿的核心概念。至少在这个问题上是存在争论的。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46D9C31-16C5-4014-BF05-78E08BD98A96}"/>
              </a:ext>
            </a:extLst>
          </p:cNvPr>
          <p:cNvSpPr>
            <a:spLocks noGrp="1" noChangeArrowheads="1"/>
          </p:cNvSpPr>
          <p:nvPr>
            <p:ph type="title"/>
          </p:nvPr>
        </p:nvSpPr>
        <p:spPr>
          <a:xfrm>
            <a:off x="251520" y="116632"/>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３．关于书的名称和内容（</a:t>
            </a:r>
            <a:r>
              <a:rPr kumimoji="0" lang="en-US" altLang="zh-CN" sz="3600" b="1" dirty="0">
                <a:latin typeface="仿宋" panose="02010609060101010101" pitchFamily="49" charset="-122"/>
                <a:ea typeface="仿宋" panose="02010609060101010101" pitchFamily="49" charset="-122"/>
              </a:rPr>
              <a:t>4</a:t>
            </a:r>
            <a:r>
              <a:rPr kumimoji="0" sz="3600" b="1" dirty="0">
                <a:latin typeface="仿宋" panose="02010609060101010101" pitchFamily="49" charset="-122"/>
                <a:ea typeface="仿宋" panose="02010609060101010101" pitchFamily="49" charset="-122"/>
              </a:rPr>
              <a:t>）</a:t>
            </a:r>
          </a:p>
        </p:txBody>
      </p:sp>
      <p:sp>
        <p:nvSpPr>
          <p:cNvPr id="31747" name="Rectangle 3">
            <a:extLst>
              <a:ext uri="{FF2B5EF4-FFF2-40B4-BE49-F238E27FC236}">
                <a16:creationId xmlns:a16="http://schemas.microsoft.com/office/drawing/2014/main" id="{774A42F7-B742-4175-90E7-57EE2757E635}"/>
              </a:ext>
            </a:extLst>
          </p:cNvPr>
          <p:cNvSpPr>
            <a:spLocks noGrp="1"/>
          </p:cNvSpPr>
          <p:nvPr>
            <p:ph type="body" idx="1"/>
          </p:nvPr>
        </p:nvSpPr>
        <p:spPr>
          <a:xfrm>
            <a:off x="468313" y="1412875"/>
            <a:ext cx="8424862" cy="4968453"/>
          </a:xfrm>
        </p:spPr>
        <p:txBody>
          <a:bodyPr/>
          <a:lstStyle/>
          <a:p>
            <a:pPr eaLnBrk="1" hangingPunct="1"/>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有以下几个部分内容。</a:t>
            </a:r>
          </a:p>
          <a:p>
            <a:pPr eaLnBrk="1" hangingPunct="1"/>
            <a:r>
              <a:rPr kumimoji="0" lang="zh-CN" altLang="en-US" sz="2800" b="1" dirty="0">
                <a:latin typeface="仿宋" panose="02010609060101010101" pitchFamily="49" charset="-122"/>
                <a:ea typeface="仿宋" panose="02010609060101010101" pitchFamily="49" charset="-122"/>
              </a:rPr>
              <a:t>一、自然科学的历史发展，揭示科学进步中的辩证性质；</a:t>
            </a:r>
          </a:p>
          <a:p>
            <a:pPr eaLnBrk="1" hangingPunct="1"/>
            <a:r>
              <a:rPr kumimoji="0" lang="zh-CN" altLang="en-US" sz="2800" b="1" dirty="0">
                <a:latin typeface="仿宋" panose="02010609060101010101" pitchFamily="49" charset="-122"/>
                <a:ea typeface="仿宋" panose="02010609060101010101" pitchFamily="49" charset="-122"/>
              </a:rPr>
              <a:t>二、自然科学和哲学，讲科学与哲学的关系；</a:t>
            </a:r>
          </a:p>
          <a:p>
            <a:pPr eaLnBrk="1" hangingPunct="1"/>
            <a:r>
              <a:rPr kumimoji="0" lang="zh-CN" altLang="en-US" sz="2800" b="1" dirty="0">
                <a:latin typeface="仿宋" panose="02010609060101010101" pitchFamily="49" charset="-122"/>
                <a:ea typeface="仿宋" panose="02010609060101010101" pitchFamily="49" charset="-122"/>
              </a:rPr>
              <a:t>三、自然界的辩证法，就是将辩证法的规律和范畴用于自然界；</a:t>
            </a:r>
          </a:p>
          <a:p>
            <a:pPr eaLnBrk="1" hangingPunct="1"/>
            <a:r>
              <a:rPr kumimoji="0" lang="zh-CN" altLang="en-US" sz="2800" b="1" dirty="0">
                <a:latin typeface="仿宋" panose="02010609060101010101" pitchFamily="49" charset="-122"/>
                <a:ea typeface="仿宋" panose="02010609060101010101" pitchFamily="49" charset="-122"/>
              </a:rPr>
              <a:t>四、认识自然的辩证法。讲认识论与辩证逻辑，讲自然科学方法论；</a:t>
            </a:r>
          </a:p>
          <a:p>
            <a:pPr eaLnBrk="1" hangingPunct="1"/>
            <a:r>
              <a:rPr kumimoji="0" lang="zh-CN" altLang="en-US" sz="2800" b="1" dirty="0">
                <a:latin typeface="仿宋" panose="02010609060101010101" pitchFamily="49" charset="-122"/>
                <a:ea typeface="仿宋" panose="02010609060101010101" pitchFamily="49" charset="-122"/>
              </a:rPr>
              <a:t>五、物质的运动形式；</a:t>
            </a:r>
          </a:p>
          <a:p>
            <a:pPr eaLnBrk="1" hangingPunct="1"/>
            <a:r>
              <a:rPr kumimoji="0" lang="zh-CN" altLang="en-US" sz="2800" b="1" dirty="0">
                <a:latin typeface="仿宋" panose="02010609060101010101" pitchFamily="49" charset="-122"/>
                <a:ea typeface="仿宋" panose="02010609060101010101" pitchFamily="49" charset="-122"/>
              </a:rPr>
              <a:t>六、数学和各门自然科学中的辩证法。</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770" name="Group 107">
            <a:extLst>
              <a:ext uri="{FF2B5EF4-FFF2-40B4-BE49-F238E27FC236}">
                <a16:creationId xmlns:a16="http://schemas.microsoft.com/office/drawing/2014/main" id="{8B302EDF-725C-4F2B-9D6C-58B9A5A7EEE1}"/>
              </a:ext>
            </a:extLst>
          </p:cNvPr>
          <p:cNvGrpSpPr>
            <a:grpSpLocks/>
          </p:cNvGrpSpPr>
          <p:nvPr/>
        </p:nvGrpSpPr>
        <p:grpSpPr bwMode="auto">
          <a:xfrm>
            <a:off x="762000" y="381000"/>
            <a:ext cx="7772400" cy="6096000"/>
            <a:chOff x="0" y="0"/>
            <a:chExt cx="3649" cy="4218"/>
          </a:xfrm>
        </p:grpSpPr>
        <p:grpSp>
          <p:nvGrpSpPr>
            <p:cNvPr id="32772" name="Group 38">
              <a:extLst>
                <a:ext uri="{FF2B5EF4-FFF2-40B4-BE49-F238E27FC236}">
                  <a16:creationId xmlns:a16="http://schemas.microsoft.com/office/drawing/2014/main" id="{870261F7-E158-492D-911B-314FD9EA5DA2}"/>
                </a:ext>
              </a:extLst>
            </p:cNvPr>
            <p:cNvGrpSpPr>
              <a:grpSpLocks/>
            </p:cNvGrpSpPr>
            <p:nvPr/>
          </p:nvGrpSpPr>
          <p:grpSpPr bwMode="auto">
            <a:xfrm>
              <a:off x="0" y="0"/>
              <a:ext cx="225" cy="474"/>
              <a:chOff x="0" y="0"/>
              <a:chExt cx="225" cy="474"/>
            </a:xfrm>
          </p:grpSpPr>
          <p:sp>
            <p:nvSpPr>
              <p:cNvPr id="32875" name="Rectangle 2">
                <a:extLst>
                  <a:ext uri="{FF2B5EF4-FFF2-40B4-BE49-F238E27FC236}">
                    <a16:creationId xmlns:a16="http://schemas.microsoft.com/office/drawing/2014/main" id="{4CF65C43-D3C6-4711-A657-83CF8DB5C78A}"/>
                  </a:ext>
                </a:extLst>
              </p:cNvPr>
              <p:cNvSpPr>
                <a:spLocks noChangeArrowheads="1"/>
              </p:cNvSpPr>
              <p:nvPr/>
            </p:nvSpPr>
            <p:spPr bwMode="auto">
              <a:xfrm>
                <a:off x="6" y="6"/>
                <a:ext cx="21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dirty="0">
                    <a:solidFill>
                      <a:schemeClr val="accent5">
                        <a:lumMod val="75000"/>
                      </a:schemeClr>
                    </a:solidFill>
                    <a:latin typeface="宋体" panose="02010600030101010101" pitchFamily="2" charset="-122"/>
                  </a:rPr>
                  <a:t>部分</a:t>
                </a:r>
                <a:endParaRPr kumimoji="0" lang="zh-CN" altLang="en-US" sz="1200" dirty="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dirty="0">
                  <a:solidFill>
                    <a:schemeClr val="accent5">
                      <a:lumMod val="75000"/>
                    </a:schemeClr>
                  </a:solidFill>
                  <a:latin typeface="Times New Roman" panose="02020603050405020304" pitchFamily="18" charset="0"/>
                </a:endParaRPr>
              </a:p>
            </p:txBody>
          </p:sp>
          <p:sp>
            <p:nvSpPr>
              <p:cNvPr id="32876" name="Rectangle 37">
                <a:extLst>
                  <a:ext uri="{FF2B5EF4-FFF2-40B4-BE49-F238E27FC236}">
                    <a16:creationId xmlns:a16="http://schemas.microsoft.com/office/drawing/2014/main" id="{5D50B6B7-CA8B-4D55-8D5E-D4CD94F073B0}"/>
                  </a:ext>
                </a:extLst>
              </p:cNvPr>
              <p:cNvSpPr>
                <a:spLocks noChangeArrowheads="1"/>
              </p:cNvSpPr>
              <p:nvPr/>
            </p:nvSpPr>
            <p:spPr bwMode="auto">
              <a:xfrm>
                <a:off x="0" y="0"/>
                <a:ext cx="225"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3" name="Group 40">
              <a:extLst>
                <a:ext uri="{FF2B5EF4-FFF2-40B4-BE49-F238E27FC236}">
                  <a16:creationId xmlns:a16="http://schemas.microsoft.com/office/drawing/2014/main" id="{BD16BFAE-FEF7-47EC-94C9-AF8A4A680492}"/>
                </a:ext>
              </a:extLst>
            </p:cNvPr>
            <p:cNvGrpSpPr>
              <a:grpSpLocks/>
            </p:cNvGrpSpPr>
            <p:nvPr/>
          </p:nvGrpSpPr>
          <p:grpSpPr bwMode="auto">
            <a:xfrm>
              <a:off x="225" y="0"/>
              <a:ext cx="601" cy="474"/>
              <a:chOff x="225" y="0"/>
              <a:chExt cx="601" cy="474"/>
            </a:xfrm>
          </p:grpSpPr>
          <p:sp>
            <p:nvSpPr>
              <p:cNvPr id="32873" name="Rectangle 3">
                <a:extLst>
                  <a:ext uri="{FF2B5EF4-FFF2-40B4-BE49-F238E27FC236}">
                    <a16:creationId xmlns:a16="http://schemas.microsoft.com/office/drawing/2014/main" id="{4BF07768-025E-4D6D-BEEC-C0D7848C6625}"/>
                  </a:ext>
                </a:extLst>
              </p:cNvPr>
              <p:cNvSpPr>
                <a:spLocks noChangeArrowheads="1"/>
              </p:cNvSpPr>
              <p:nvPr/>
            </p:nvSpPr>
            <p:spPr bwMode="auto">
              <a:xfrm>
                <a:off x="231" y="6"/>
                <a:ext cx="589"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dirty="0">
                    <a:solidFill>
                      <a:schemeClr val="accent5">
                        <a:lumMod val="75000"/>
                      </a:schemeClr>
                    </a:solidFill>
                    <a:latin typeface="宋体" panose="02010600030101010101" pitchFamily="2" charset="-122"/>
                  </a:rPr>
                  <a:t>结构</a:t>
                </a:r>
                <a:endParaRPr kumimoji="0" lang="zh-CN" altLang="en-US" sz="1200" dirty="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dirty="0">
                  <a:solidFill>
                    <a:schemeClr val="accent5">
                      <a:lumMod val="75000"/>
                    </a:schemeClr>
                  </a:solidFill>
                  <a:latin typeface="Times New Roman" panose="02020603050405020304" pitchFamily="18" charset="0"/>
                </a:endParaRPr>
              </a:p>
            </p:txBody>
          </p:sp>
          <p:sp>
            <p:nvSpPr>
              <p:cNvPr id="32874" name="Rectangle 39">
                <a:extLst>
                  <a:ext uri="{FF2B5EF4-FFF2-40B4-BE49-F238E27FC236}">
                    <a16:creationId xmlns:a16="http://schemas.microsoft.com/office/drawing/2014/main" id="{9D7B8149-ABD5-424E-84DB-ECA9AFA3D878}"/>
                  </a:ext>
                </a:extLst>
              </p:cNvPr>
              <p:cNvSpPr>
                <a:spLocks noChangeArrowheads="1"/>
              </p:cNvSpPr>
              <p:nvPr/>
            </p:nvSpPr>
            <p:spPr bwMode="auto">
              <a:xfrm>
                <a:off x="225" y="0"/>
                <a:ext cx="601"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4" name="Group 42">
              <a:extLst>
                <a:ext uri="{FF2B5EF4-FFF2-40B4-BE49-F238E27FC236}">
                  <a16:creationId xmlns:a16="http://schemas.microsoft.com/office/drawing/2014/main" id="{91C585F3-3C17-4214-BFD0-25DF89870958}"/>
                </a:ext>
              </a:extLst>
            </p:cNvPr>
            <p:cNvGrpSpPr>
              <a:grpSpLocks/>
            </p:cNvGrpSpPr>
            <p:nvPr/>
          </p:nvGrpSpPr>
          <p:grpSpPr bwMode="auto">
            <a:xfrm>
              <a:off x="826" y="0"/>
              <a:ext cx="668" cy="474"/>
              <a:chOff x="826" y="0"/>
              <a:chExt cx="668" cy="474"/>
            </a:xfrm>
          </p:grpSpPr>
          <p:sp>
            <p:nvSpPr>
              <p:cNvPr id="32871" name="Rectangle 4">
                <a:extLst>
                  <a:ext uri="{FF2B5EF4-FFF2-40B4-BE49-F238E27FC236}">
                    <a16:creationId xmlns:a16="http://schemas.microsoft.com/office/drawing/2014/main" id="{4DB597CE-82E8-493D-85C9-10193F1CCB9A}"/>
                  </a:ext>
                </a:extLst>
              </p:cNvPr>
              <p:cNvSpPr>
                <a:spLocks noChangeArrowheads="1"/>
              </p:cNvSpPr>
              <p:nvPr/>
            </p:nvSpPr>
            <p:spPr bwMode="auto">
              <a:xfrm>
                <a:off x="832" y="6"/>
                <a:ext cx="656"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论文</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72" name="Rectangle 41">
                <a:extLst>
                  <a:ext uri="{FF2B5EF4-FFF2-40B4-BE49-F238E27FC236}">
                    <a16:creationId xmlns:a16="http://schemas.microsoft.com/office/drawing/2014/main" id="{2C1F7D1E-2553-41D6-93E3-5BFF252AC9DE}"/>
                  </a:ext>
                </a:extLst>
              </p:cNvPr>
              <p:cNvSpPr>
                <a:spLocks noChangeArrowheads="1"/>
              </p:cNvSpPr>
              <p:nvPr/>
            </p:nvSpPr>
            <p:spPr bwMode="auto">
              <a:xfrm>
                <a:off x="826" y="0"/>
                <a:ext cx="668"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5" name="Group 44">
              <a:extLst>
                <a:ext uri="{FF2B5EF4-FFF2-40B4-BE49-F238E27FC236}">
                  <a16:creationId xmlns:a16="http://schemas.microsoft.com/office/drawing/2014/main" id="{4612CA79-4C55-4EB3-9AA5-B893333ACB81}"/>
                </a:ext>
              </a:extLst>
            </p:cNvPr>
            <p:cNvGrpSpPr>
              <a:grpSpLocks/>
            </p:cNvGrpSpPr>
            <p:nvPr/>
          </p:nvGrpSpPr>
          <p:grpSpPr bwMode="auto">
            <a:xfrm>
              <a:off x="1494" y="0"/>
              <a:ext cx="690" cy="474"/>
              <a:chOff x="1494" y="0"/>
              <a:chExt cx="690" cy="474"/>
            </a:xfrm>
          </p:grpSpPr>
          <p:sp>
            <p:nvSpPr>
              <p:cNvPr id="32869" name="Rectangle 5">
                <a:extLst>
                  <a:ext uri="{FF2B5EF4-FFF2-40B4-BE49-F238E27FC236}">
                    <a16:creationId xmlns:a16="http://schemas.microsoft.com/office/drawing/2014/main" id="{246630F2-1154-402E-80DA-F186C9B94600}"/>
                  </a:ext>
                </a:extLst>
              </p:cNvPr>
              <p:cNvSpPr>
                <a:spLocks noChangeArrowheads="1"/>
              </p:cNvSpPr>
              <p:nvPr/>
            </p:nvSpPr>
            <p:spPr bwMode="auto">
              <a:xfrm>
                <a:off x="1500" y="6"/>
                <a:ext cx="678"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札记</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70" name="Rectangle 43">
                <a:extLst>
                  <a:ext uri="{FF2B5EF4-FFF2-40B4-BE49-F238E27FC236}">
                    <a16:creationId xmlns:a16="http://schemas.microsoft.com/office/drawing/2014/main" id="{BE009D3F-10F3-44D4-8AF5-23332EB4F634}"/>
                  </a:ext>
                </a:extLst>
              </p:cNvPr>
              <p:cNvSpPr>
                <a:spLocks noChangeArrowheads="1"/>
              </p:cNvSpPr>
              <p:nvPr/>
            </p:nvSpPr>
            <p:spPr bwMode="auto">
              <a:xfrm>
                <a:off x="1494" y="0"/>
                <a:ext cx="690"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6" name="Group 46">
              <a:extLst>
                <a:ext uri="{FF2B5EF4-FFF2-40B4-BE49-F238E27FC236}">
                  <a16:creationId xmlns:a16="http://schemas.microsoft.com/office/drawing/2014/main" id="{8A4E0613-25BE-4C20-84CB-76C2F520CCD0}"/>
                </a:ext>
              </a:extLst>
            </p:cNvPr>
            <p:cNvGrpSpPr>
              <a:grpSpLocks/>
            </p:cNvGrpSpPr>
            <p:nvPr/>
          </p:nvGrpSpPr>
          <p:grpSpPr bwMode="auto">
            <a:xfrm>
              <a:off x="2184" y="0"/>
              <a:ext cx="1465" cy="474"/>
              <a:chOff x="2184" y="0"/>
              <a:chExt cx="1465" cy="474"/>
            </a:xfrm>
          </p:grpSpPr>
          <p:sp>
            <p:nvSpPr>
              <p:cNvPr id="32867" name="Rectangle 6">
                <a:extLst>
                  <a:ext uri="{FF2B5EF4-FFF2-40B4-BE49-F238E27FC236}">
                    <a16:creationId xmlns:a16="http://schemas.microsoft.com/office/drawing/2014/main" id="{5BAEB8A1-92FB-427B-B63B-20A80C6A410A}"/>
                  </a:ext>
                </a:extLst>
              </p:cNvPr>
              <p:cNvSpPr>
                <a:spLocks noChangeArrowheads="1"/>
              </p:cNvSpPr>
              <p:nvPr/>
            </p:nvSpPr>
            <p:spPr bwMode="auto">
              <a:xfrm>
                <a:off x="2190" y="6"/>
                <a:ext cx="145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　</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68" name="Rectangle 45">
                <a:extLst>
                  <a:ext uri="{FF2B5EF4-FFF2-40B4-BE49-F238E27FC236}">
                    <a16:creationId xmlns:a16="http://schemas.microsoft.com/office/drawing/2014/main" id="{EBB72EFC-765B-49F4-A686-E12B807D6B49}"/>
                  </a:ext>
                </a:extLst>
              </p:cNvPr>
              <p:cNvSpPr>
                <a:spLocks noChangeArrowheads="1"/>
              </p:cNvSpPr>
              <p:nvPr/>
            </p:nvSpPr>
            <p:spPr bwMode="auto">
              <a:xfrm>
                <a:off x="2184" y="0"/>
                <a:ext cx="1465"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7" name="Group 48">
              <a:extLst>
                <a:ext uri="{FF2B5EF4-FFF2-40B4-BE49-F238E27FC236}">
                  <a16:creationId xmlns:a16="http://schemas.microsoft.com/office/drawing/2014/main" id="{A6DEBC29-E7F3-48EF-A1C8-D691EB0D9D3A}"/>
                </a:ext>
              </a:extLst>
            </p:cNvPr>
            <p:cNvGrpSpPr>
              <a:grpSpLocks/>
            </p:cNvGrpSpPr>
            <p:nvPr/>
          </p:nvGrpSpPr>
          <p:grpSpPr bwMode="auto">
            <a:xfrm>
              <a:off x="0" y="480"/>
              <a:ext cx="225" cy="570"/>
              <a:chOff x="0" y="480"/>
              <a:chExt cx="225" cy="570"/>
            </a:xfrm>
          </p:grpSpPr>
          <p:sp>
            <p:nvSpPr>
              <p:cNvPr id="32865" name="Rectangle 7">
                <a:extLst>
                  <a:ext uri="{FF2B5EF4-FFF2-40B4-BE49-F238E27FC236}">
                    <a16:creationId xmlns:a16="http://schemas.microsoft.com/office/drawing/2014/main" id="{5F81B83D-6A1C-4DD7-8728-6A2423FE1E49}"/>
                  </a:ext>
                </a:extLst>
              </p:cNvPr>
              <p:cNvSpPr>
                <a:spLocks noChangeArrowheads="1"/>
              </p:cNvSpPr>
              <p:nvPr/>
            </p:nvSpPr>
            <p:spPr bwMode="auto">
              <a:xfrm>
                <a:off x="6" y="486"/>
                <a:ext cx="213"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1</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66" name="Rectangle 47">
                <a:extLst>
                  <a:ext uri="{FF2B5EF4-FFF2-40B4-BE49-F238E27FC236}">
                    <a16:creationId xmlns:a16="http://schemas.microsoft.com/office/drawing/2014/main" id="{BB560A46-E7AB-4D0B-AAA0-30260B2DFD1A}"/>
                  </a:ext>
                </a:extLst>
              </p:cNvPr>
              <p:cNvSpPr>
                <a:spLocks noChangeArrowheads="1"/>
              </p:cNvSpPr>
              <p:nvPr/>
            </p:nvSpPr>
            <p:spPr bwMode="auto">
              <a:xfrm>
                <a:off x="0" y="480"/>
                <a:ext cx="225"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8" name="Group 50">
              <a:extLst>
                <a:ext uri="{FF2B5EF4-FFF2-40B4-BE49-F238E27FC236}">
                  <a16:creationId xmlns:a16="http://schemas.microsoft.com/office/drawing/2014/main" id="{4938A7B4-1E8A-4DD1-BBE5-32D842D6BF61}"/>
                </a:ext>
              </a:extLst>
            </p:cNvPr>
            <p:cNvGrpSpPr>
              <a:grpSpLocks/>
            </p:cNvGrpSpPr>
            <p:nvPr/>
          </p:nvGrpSpPr>
          <p:grpSpPr bwMode="auto">
            <a:xfrm>
              <a:off x="225" y="480"/>
              <a:ext cx="601" cy="570"/>
              <a:chOff x="225" y="480"/>
              <a:chExt cx="601" cy="570"/>
            </a:xfrm>
          </p:grpSpPr>
          <p:sp>
            <p:nvSpPr>
              <p:cNvPr id="32863" name="Rectangle 8">
                <a:extLst>
                  <a:ext uri="{FF2B5EF4-FFF2-40B4-BE49-F238E27FC236}">
                    <a16:creationId xmlns:a16="http://schemas.microsoft.com/office/drawing/2014/main" id="{80207CA8-BF9D-4F1C-8321-1C49F6E2633B}"/>
                  </a:ext>
                </a:extLst>
              </p:cNvPr>
              <p:cNvSpPr>
                <a:spLocks noChangeArrowheads="1"/>
              </p:cNvSpPr>
              <p:nvPr/>
            </p:nvSpPr>
            <p:spPr bwMode="auto">
              <a:xfrm>
                <a:off x="231" y="486"/>
                <a:ext cx="58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导言</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64" name="Rectangle 49">
                <a:extLst>
                  <a:ext uri="{FF2B5EF4-FFF2-40B4-BE49-F238E27FC236}">
                    <a16:creationId xmlns:a16="http://schemas.microsoft.com/office/drawing/2014/main" id="{B25906C4-F903-49C5-BFFD-261422770E93}"/>
                  </a:ext>
                </a:extLst>
              </p:cNvPr>
              <p:cNvSpPr>
                <a:spLocks noChangeArrowheads="1"/>
              </p:cNvSpPr>
              <p:nvPr/>
            </p:nvSpPr>
            <p:spPr bwMode="auto">
              <a:xfrm>
                <a:off x="225" y="480"/>
                <a:ext cx="601"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79" name="Group 52">
              <a:extLst>
                <a:ext uri="{FF2B5EF4-FFF2-40B4-BE49-F238E27FC236}">
                  <a16:creationId xmlns:a16="http://schemas.microsoft.com/office/drawing/2014/main" id="{7695B333-51EE-4F72-9A46-F9B41D271FE0}"/>
                </a:ext>
              </a:extLst>
            </p:cNvPr>
            <p:cNvGrpSpPr>
              <a:grpSpLocks/>
            </p:cNvGrpSpPr>
            <p:nvPr/>
          </p:nvGrpSpPr>
          <p:grpSpPr bwMode="auto">
            <a:xfrm>
              <a:off x="826" y="480"/>
              <a:ext cx="668" cy="570"/>
              <a:chOff x="826" y="480"/>
              <a:chExt cx="668" cy="570"/>
            </a:xfrm>
          </p:grpSpPr>
          <p:sp>
            <p:nvSpPr>
              <p:cNvPr id="32861" name="Rectangle 9">
                <a:extLst>
                  <a:ext uri="{FF2B5EF4-FFF2-40B4-BE49-F238E27FC236}">
                    <a16:creationId xmlns:a16="http://schemas.microsoft.com/office/drawing/2014/main" id="{CD351DFB-60A2-453C-BDED-63EC2925541D}"/>
                  </a:ext>
                </a:extLst>
              </p:cNvPr>
              <p:cNvSpPr>
                <a:spLocks noChangeArrowheads="1"/>
              </p:cNvSpPr>
              <p:nvPr/>
            </p:nvSpPr>
            <p:spPr bwMode="auto">
              <a:xfrm>
                <a:off x="832" y="486"/>
                <a:ext cx="656"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《导言》</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62" name="Rectangle 51">
                <a:extLst>
                  <a:ext uri="{FF2B5EF4-FFF2-40B4-BE49-F238E27FC236}">
                    <a16:creationId xmlns:a16="http://schemas.microsoft.com/office/drawing/2014/main" id="{47C008E8-AA52-4B75-BB04-B3169100EE76}"/>
                  </a:ext>
                </a:extLst>
              </p:cNvPr>
              <p:cNvSpPr>
                <a:spLocks noChangeArrowheads="1"/>
              </p:cNvSpPr>
              <p:nvPr/>
            </p:nvSpPr>
            <p:spPr bwMode="auto">
              <a:xfrm>
                <a:off x="826" y="480"/>
                <a:ext cx="668"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0" name="Group 54">
              <a:extLst>
                <a:ext uri="{FF2B5EF4-FFF2-40B4-BE49-F238E27FC236}">
                  <a16:creationId xmlns:a16="http://schemas.microsoft.com/office/drawing/2014/main" id="{B9B96A77-DD3B-4C37-8442-4A74C0211CC5}"/>
                </a:ext>
              </a:extLst>
            </p:cNvPr>
            <p:cNvGrpSpPr>
              <a:grpSpLocks/>
            </p:cNvGrpSpPr>
            <p:nvPr/>
          </p:nvGrpSpPr>
          <p:grpSpPr bwMode="auto">
            <a:xfrm>
              <a:off x="1494" y="480"/>
              <a:ext cx="690" cy="570"/>
              <a:chOff x="1494" y="480"/>
              <a:chExt cx="690" cy="570"/>
            </a:xfrm>
          </p:grpSpPr>
          <p:sp>
            <p:nvSpPr>
              <p:cNvPr id="32859" name="Rectangle 10">
                <a:extLst>
                  <a:ext uri="{FF2B5EF4-FFF2-40B4-BE49-F238E27FC236}">
                    <a16:creationId xmlns:a16="http://schemas.microsoft.com/office/drawing/2014/main" id="{E06E690C-E4E4-4749-93A7-44B196E479EA}"/>
                  </a:ext>
                </a:extLst>
              </p:cNvPr>
              <p:cNvSpPr>
                <a:spLocks noChangeArrowheads="1"/>
              </p:cNvSpPr>
              <p:nvPr/>
            </p:nvSpPr>
            <p:spPr bwMode="auto">
              <a:xfrm>
                <a:off x="1500" y="486"/>
                <a:ext cx="678"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科学历史摘要</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60" name="Rectangle 53">
                <a:extLst>
                  <a:ext uri="{FF2B5EF4-FFF2-40B4-BE49-F238E27FC236}">
                    <a16:creationId xmlns:a16="http://schemas.microsoft.com/office/drawing/2014/main" id="{9C23A5D5-6679-446C-815A-22BBDD2A0A43}"/>
                  </a:ext>
                </a:extLst>
              </p:cNvPr>
              <p:cNvSpPr>
                <a:spLocks noChangeArrowheads="1"/>
              </p:cNvSpPr>
              <p:nvPr/>
            </p:nvSpPr>
            <p:spPr bwMode="auto">
              <a:xfrm>
                <a:off x="1494" y="480"/>
                <a:ext cx="690"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1" name="Group 56">
              <a:extLst>
                <a:ext uri="{FF2B5EF4-FFF2-40B4-BE49-F238E27FC236}">
                  <a16:creationId xmlns:a16="http://schemas.microsoft.com/office/drawing/2014/main" id="{CA2349E0-939A-40A2-9E0C-F106E8AFC6A5}"/>
                </a:ext>
              </a:extLst>
            </p:cNvPr>
            <p:cNvGrpSpPr>
              <a:grpSpLocks/>
            </p:cNvGrpSpPr>
            <p:nvPr/>
          </p:nvGrpSpPr>
          <p:grpSpPr bwMode="auto">
            <a:xfrm>
              <a:off x="2184" y="480"/>
              <a:ext cx="1465" cy="570"/>
              <a:chOff x="2184" y="480"/>
              <a:chExt cx="1465" cy="570"/>
            </a:xfrm>
          </p:grpSpPr>
          <p:sp>
            <p:nvSpPr>
              <p:cNvPr id="32857" name="Rectangle 11">
                <a:extLst>
                  <a:ext uri="{FF2B5EF4-FFF2-40B4-BE49-F238E27FC236}">
                    <a16:creationId xmlns:a16="http://schemas.microsoft.com/office/drawing/2014/main" id="{5BED248A-AAE3-4F48-98AD-507F9B8FD251}"/>
                  </a:ext>
                </a:extLst>
              </p:cNvPr>
              <p:cNvSpPr>
                <a:spLocks noChangeArrowheads="1"/>
              </p:cNvSpPr>
              <p:nvPr/>
            </p:nvSpPr>
            <p:spPr bwMode="auto">
              <a:xfrm>
                <a:off x="2190" y="486"/>
                <a:ext cx="1453"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dirty="0">
                    <a:solidFill>
                      <a:schemeClr val="accent5">
                        <a:lumMod val="75000"/>
                      </a:schemeClr>
                    </a:solidFill>
                    <a:latin typeface="宋体" panose="02010600030101010101" pitchFamily="2" charset="-122"/>
                  </a:rPr>
                  <a:t>论述了文艺复兴运动以来自然科学发展的历程和主要成就，说明形而上学自然观的产生有其必然性。</a:t>
                </a:r>
                <a:endParaRPr kumimoji="0" lang="zh-CN" altLang="en-US" sz="1200" dirty="0">
                  <a:solidFill>
                    <a:schemeClr val="accent5">
                      <a:lumMod val="75000"/>
                    </a:schemeClr>
                  </a:solidFill>
                  <a:latin typeface="Times New Roman" panose="02020603050405020304" pitchFamily="18" charset="0"/>
                </a:endParaRPr>
              </a:p>
            </p:txBody>
          </p:sp>
          <p:sp>
            <p:nvSpPr>
              <p:cNvPr id="32858" name="Rectangle 55">
                <a:extLst>
                  <a:ext uri="{FF2B5EF4-FFF2-40B4-BE49-F238E27FC236}">
                    <a16:creationId xmlns:a16="http://schemas.microsoft.com/office/drawing/2014/main" id="{8FBD6EC4-02C4-48C0-8BDB-64EBE6426D20}"/>
                  </a:ext>
                </a:extLst>
              </p:cNvPr>
              <p:cNvSpPr>
                <a:spLocks noChangeArrowheads="1"/>
              </p:cNvSpPr>
              <p:nvPr/>
            </p:nvSpPr>
            <p:spPr bwMode="auto">
              <a:xfrm>
                <a:off x="2184" y="480"/>
                <a:ext cx="1465"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2" name="Group 58">
              <a:extLst>
                <a:ext uri="{FF2B5EF4-FFF2-40B4-BE49-F238E27FC236}">
                  <a16:creationId xmlns:a16="http://schemas.microsoft.com/office/drawing/2014/main" id="{F49E3A02-65B7-4549-88F5-9DCE0F6A05AF}"/>
                </a:ext>
              </a:extLst>
            </p:cNvPr>
            <p:cNvGrpSpPr>
              <a:grpSpLocks/>
            </p:cNvGrpSpPr>
            <p:nvPr/>
          </p:nvGrpSpPr>
          <p:grpSpPr bwMode="auto">
            <a:xfrm>
              <a:off x="0" y="1056"/>
              <a:ext cx="225" cy="762"/>
              <a:chOff x="0" y="1056"/>
              <a:chExt cx="225" cy="762"/>
            </a:xfrm>
          </p:grpSpPr>
          <p:sp>
            <p:nvSpPr>
              <p:cNvPr id="32855" name="Rectangle 12">
                <a:extLst>
                  <a:ext uri="{FF2B5EF4-FFF2-40B4-BE49-F238E27FC236}">
                    <a16:creationId xmlns:a16="http://schemas.microsoft.com/office/drawing/2014/main" id="{6C9A2284-57B0-462D-B694-580725AF85C6}"/>
                  </a:ext>
                </a:extLst>
              </p:cNvPr>
              <p:cNvSpPr>
                <a:spLocks noChangeArrowheads="1"/>
              </p:cNvSpPr>
              <p:nvPr/>
            </p:nvSpPr>
            <p:spPr bwMode="auto">
              <a:xfrm>
                <a:off x="6" y="1062"/>
                <a:ext cx="21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2</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56" name="Rectangle 57">
                <a:extLst>
                  <a:ext uri="{FF2B5EF4-FFF2-40B4-BE49-F238E27FC236}">
                    <a16:creationId xmlns:a16="http://schemas.microsoft.com/office/drawing/2014/main" id="{BD8DD52A-4F1D-4B13-8BC3-81747F1BAA54}"/>
                  </a:ext>
                </a:extLst>
              </p:cNvPr>
              <p:cNvSpPr>
                <a:spLocks noChangeArrowheads="1"/>
              </p:cNvSpPr>
              <p:nvPr/>
            </p:nvSpPr>
            <p:spPr bwMode="auto">
              <a:xfrm>
                <a:off x="0" y="1056"/>
                <a:ext cx="225" cy="76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3" name="Group 60">
              <a:extLst>
                <a:ext uri="{FF2B5EF4-FFF2-40B4-BE49-F238E27FC236}">
                  <a16:creationId xmlns:a16="http://schemas.microsoft.com/office/drawing/2014/main" id="{83D72D21-CF1E-4890-ADAA-516DE8C3A6A3}"/>
                </a:ext>
              </a:extLst>
            </p:cNvPr>
            <p:cNvGrpSpPr>
              <a:grpSpLocks/>
            </p:cNvGrpSpPr>
            <p:nvPr/>
          </p:nvGrpSpPr>
          <p:grpSpPr bwMode="auto">
            <a:xfrm>
              <a:off x="225" y="1056"/>
              <a:ext cx="601" cy="762"/>
              <a:chOff x="225" y="1056"/>
              <a:chExt cx="601" cy="762"/>
            </a:xfrm>
          </p:grpSpPr>
          <p:sp>
            <p:nvSpPr>
              <p:cNvPr id="32853" name="Rectangle 13">
                <a:extLst>
                  <a:ext uri="{FF2B5EF4-FFF2-40B4-BE49-F238E27FC236}">
                    <a16:creationId xmlns:a16="http://schemas.microsoft.com/office/drawing/2014/main" id="{785B9D42-FE12-496E-A89A-E394BB109B8C}"/>
                  </a:ext>
                </a:extLst>
              </p:cNvPr>
              <p:cNvSpPr>
                <a:spLocks noChangeArrowheads="1"/>
              </p:cNvSpPr>
              <p:nvPr/>
            </p:nvSpPr>
            <p:spPr bwMode="auto">
              <a:xfrm>
                <a:off x="231" y="1062"/>
                <a:ext cx="5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自然科学与哲学</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54" name="Rectangle 59">
                <a:extLst>
                  <a:ext uri="{FF2B5EF4-FFF2-40B4-BE49-F238E27FC236}">
                    <a16:creationId xmlns:a16="http://schemas.microsoft.com/office/drawing/2014/main" id="{B355A25D-648F-46B4-9D95-0DE02D7BC2C9}"/>
                  </a:ext>
                </a:extLst>
              </p:cNvPr>
              <p:cNvSpPr>
                <a:spLocks noChangeArrowheads="1"/>
              </p:cNvSpPr>
              <p:nvPr/>
            </p:nvSpPr>
            <p:spPr bwMode="auto">
              <a:xfrm>
                <a:off x="225" y="1056"/>
                <a:ext cx="601" cy="76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4" name="Group 62">
              <a:extLst>
                <a:ext uri="{FF2B5EF4-FFF2-40B4-BE49-F238E27FC236}">
                  <a16:creationId xmlns:a16="http://schemas.microsoft.com/office/drawing/2014/main" id="{EB719361-2A21-45B4-BA21-A781ABE953F5}"/>
                </a:ext>
              </a:extLst>
            </p:cNvPr>
            <p:cNvGrpSpPr>
              <a:grpSpLocks/>
            </p:cNvGrpSpPr>
            <p:nvPr/>
          </p:nvGrpSpPr>
          <p:grpSpPr bwMode="auto">
            <a:xfrm>
              <a:off x="826" y="1056"/>
              <a:ext cx="668" cy="762"/>
              <a:chOff x="826" y="1056"/>
              <a:chExt cx="668" cy="762"/>
            </a:xfrm>
          </p:grpSpPr>
          <p:sp>
            <p:nvSpPr>
              <p:cNvPr id="32851" name="Rectangle 14">
                <a:extLst>
                  <a:ext uri="{FF2B5EF4-FFF2-40B4-BE49-F238E27FC236}">
                    <a16:creationId xmlns:a16="http://schemas.microsoft.com/office/drawing/2014/main" id="{96EE0948-C594-4E2F-BFB2-82CAA830D084}"/>
                  </a:ext>
                </a:extLst>
              </p:cNvPr>
              <p:cNvSpPr>
                <a:spLocks noChangeArrowheads="1"/>
              </p:cNvSpPr>
              <p:nvPr/>
            </p:nvSpPr>
            <p:spPr bwMode="auto">
              <a:xfrm>
                <a:off x="832" y="1062"/>
                <a:ext cx="65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《反杜林论》旧序</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《论辩证法》、《自然科学中的神灵世界》</a:t>
                </a:r>
              </a:p>
            </p:txBody>
          </p:sp>
          <p:sp>
            <p:nvSpPr>
              <p:cNvPr id="32852" name="Rectangle 61">
                <a:extLst>
                  <a:ext uri="{FF2B5EF4-FFF2-40B4-BE49-F238E27FC236}">
                    <a16:creationId xmlns:a16="http://schemas.microsoft.com/office/drawing/2014/main" id="{EAB0228B-0DBD-4188-86E6-D5F21F41E58D}"/>
                  </a:ext>
                </a:extLst>
              </p:cNvPr>
              <p:cNvSpPr>
                <a:spLocks noChangeArrowheads="1"/>
              </p:cNvSpPr>
              <p:nvPr/>
            </p:nvSpPr>
            <p:spPr bwMode="auto">
              <a:xfrm>
                <a:off x="826" y="1056"/>
                <a:ext cx="668" cy="76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5" name="Group 64">
              <a:extLst>
                <a:ext uri="{FF2B5EF4-FFF2-40B4-BE49-F238E27FC236}">
                  <a16:creationId xmlns:a16="http://schemas.microsoft.com/office/drawing/2014/main" id="{BC5B55AD-7F89-43F7-8384-A1CA2DC709C3}"/>
                </a:ext>
              </a:extLst>
            </p:cNvPr>
            <p:cNvGrpSpPr>
              <a:grpSpLocks/>
            </p:cNvGrpSpPr>
            <p:nvPr/>
          </p:nvGrpSpPr>
          <p:grpSpPr bwMode="auto">
            <a:xfrm>
              <a:off x="1494" y="1056"/>
              <a:ext cx="690" cy="762"/>
              <a:chOff x="1494" y="1056"/>
              <a:chExt cx="690" cy="762"/>
            </a:xfrm>
          </p:grpSpPr>
          <p:sp>
            <p:nvSpPr>
              <p:cNvPr id="32849" name="Rectangle 15">
                <a:extLst>
                  <a:ext uri="{FF2B5EF4-FFF2-40B4-BE49-F238E27FC236}">
                    <a16:creationId xmlns:a16="http://schemas.microsoft.com/office/drawing/2014/main" id="{153C196A-BA9B-4D86-8694-05A26D696BF4}"/>
                  </a:ext>
                </a:extLst>
              </p:cNvPr>
              <p:cNvSpPr>
                <a:spLocks noChangeArrowheads="1"/>
              </p:cNvSpPr>
              <p:nvPr/>
            </p:nvSpPr>
            <p:spPr bwMode="auto">
              <a:xfrm>
                <a:off x="1500" y="1062"/>
                <a:ext cx="67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自然科学与哲学</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50" name="Rectangle 63">
                <a:extLst>
                  <a:ext uri="{FF2B5EF4-FFF2-40B4-BE49-F238E27FC236}">
                    <a16:creationId xmlns:a16="http://schemas.microsoft.com/office/drawing/2014/main" id="{7EA7B77D-AE80-4308-A2BB-24ACCC3BFB0D}"/>
                  </a:ext>
                </a:extLst>
              </p:cNvPr>
              <p:cNvSpPr>
                <a:spLocks noChangeArrowheads="1"/>
              </p:cNvSpPr>
              <p:nvPr/>
            </p:nvSpPr>
            <p:spPr bwMode="auto">
              <a:xfrm>
                <a:off x="1494" y="1056"/>
                <a:ext cx="690" cy="76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6" name="Group 66">
              <a:extLst>
                <a:ext uri="{FF2B5EF4-FFF2-40B4-BE49-F238E27FC236}">
                  <a16:creationId xmlns:a16="http://schemas.microsoft.com/office/drawing/2014/main" id="{E3E97B90-DC01-43ED-B637-9E2E73121DB3}"/>
                </a:ext>
              </a:extLst>
            </p:cNvPr>
            <p:cNvGrpSpPr>
              <a:grpSpLocks/>
            </p:cNvGrpSpPr>
            <p:nvPr/>
          </p:nvGrpSpPr>
          <p:grpSpPr bwMode="auto">
            <a:xfrm>
              <a:off x="2184" y="1056"/>
              <a:ext cx="1465" cy="762"/>
              <a:chOff x="2184" y="1056"/>
              <a:chExt cx="1465" cy="762"/>
            </a:xfrm>
          </p:grpSpPr>
          <p:sp>
            <p:nvSpPr>
              <p:cNvPr id="32847" name="Rectangle 16">
                <a:extLst>
                  <a:ext uri="{FF2B5EF4-FFF2-40B4-BE49-F238E27FC236}">
                    <a16:creationId xmlns:a16="http://schemas.microsoft.com/office/drawing/2014/main" id="{8D65E2F5-3523-4D83-8B37-790010FB006C}"/>
                  </a:ext>
                </a:extLst>
              </p:cNvPr>
              <p:cNvSpPr>
                <a:spLocks noChangeArrowheads="1"/>
              </p:cNvSpPr>
              <p:nvPr/>
            </p:nvSpPr>
            <p:spPr bwMode="auto">
              <a:xfrm>
                <a:off x="2190" y="1062"/>
                <a:ext cx="145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dirty="0">
                    <a:solidFill>
                      <a:schemeClr val="accent5">
                        <a:lumMod val="75000"/>
                      </a:schemeClr>
                    </a:solidFill>
                    <a:latin typeface="宋体" panose="02010600030101010101" pitchFamily="2" charset="-122"/>
                  </a:rPr>
                  <a:t>论述了自然科学与哲学之间的关系，哲学为科学研究提供了世界观方法论的指导，研究者把握了正确的哲学思维，就能加速科研进程，少走弯路，避免犯唯心主义和宗教神学的错误。</a:t>
                </a:r>
                <a:endParaRPr kumimoji="0" lang="zh-CN" altLang="en-US" sz="1200" dirty="0">
                  <a:solidFill>
                    <a:schemeClr val="accent5">
                      <a:lumMod val="75000"/>
                    </a:schemeClr>
                  </a:solidFill>
                  <a:latin typeface="Times New Roman" panose="02020603050405020304" pitchFamily="18" charset="0"/>
                </a:endParaRPr>
              </a:p>
            </p:txBody>
          </p:sp>
          <p:sp>
            <p:nvSpPr>
              <p:cNvPr id="32848" name="Rectangle 65">
                <a:extLst>
                  <a:ext uri="{FF2B5EF4-FFF2-40B4-BE49-F238E27FC236}">
                    <a16:creationId xmlns:a16="http://schemas.microsoft.com/office/drawing/2014/main" id="{55E0AFE3-AEB4-496E-B437-40408A6F21AC}"/>
                  </a:ext>
                </a:extLst>
              </p:cNvPr>
              <p:cNvSpPr>
                <a:spLocks noChangeArrowheads="1"/>
              </p:cNvSpPr>
              <p:nvPr/>
            </p:nvSpPr>
            <p:spPr bwMode="auto">
              <a:xfrm>
                <a:off x="2184" y="1056"/>
                <a:ext cx="1465" cy="76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7" name="Group 68">
              <a:extLst>
                <a:ext uri="{FF2B5EF4-FFF2-40B4-BE49-F238E27FC236}">
                  <a16:creationId xmlns:a16="http://schemas.microsoft.com/office/drawing/2014/main" id="{FF5308A0-8A29-452D-9DBA-986094F6E360}"/>
                </a:ext>
              </a:extLst>
            </p:cNvPr>
            <p:cNvGrpSpPr>
              <a:grpSpLocks/>
            </p:cNvGrpSpPr>
            <p:nvPr/>
          </p:nvGrpSpPr>
          <p:grpSpPr bwMode="auto">
            <a:xfrm>
              <a:off x="0" y="1824"/>
              <a:ext cx="225" cy="666"/>
              <a:chOff x="0" y="1824"/>
              <a:chExt cx="225" cy="666"/>
            </a:xfrm>
          </p:grpSpPr>
          <p:sp>
            <p:nvSpPr>
              <p:cNvPr id="32845" name="Rectangle 17">
                <a:extLst>
                  <a:ext uri="{FF2B5EF4-FFF2-40B4-BE49-F238E27FC236}">
                    <a16:creationId xmlns:a16="http://schemas.microsoft.com/office/drawing/2014/main" id="{CCF23F25-D942-4C30-810E-479A7E4C2CCF}"/>
                  </a:ext>
                </a:extLst>
              </p:cNvPr>
              <p:cNvSpPr>
                <a:spLocks noChangeArrowheads="1"/>
              </p:cNvSpPr>
              <p:nvPr/>
            </p:nvSpPr>
            <p:spPr bwMode="auto">
              <a:xfrm>
                <a:off x="6" y="1830"/>
                <a:ext cx="213"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3</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46" name="Rectangle 67">
                <a:extLst>
                  <a:ext uri="{FF2B5EF4-FFF2-40B4-BE49-F238E27FC236}">
                    <a16:creationId xmlns:a16="http://schemas.microsoft.com/office/drawing/2014/main" id="{3565C1B7-76D5-47ED-9B31-20C10BA5CE70}"/>
                  </a:ext>
                </a:extLst>
              </p:cNvPr>
              <p:cNvSpPr>
                <a:spLocks noChangeArrowheads="1"/>
              </p:cNvSpPr>
              <p:nvPr/>
            </p:nvSpPr>
            <p:spPr bwMode="auto">
              <a:xfrm>
                <a:off x="0" y="1824"/>
                <a:ext cx="225"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8" name="Group 70">
              <a:extLst>
                <a:ext uri="{FF2B5EF4-FFF2-40B4-BE49-F238E27FC236}">
                  <a16:creationId xmlns:a16="http://schemas.microsoft.com/office/drawing/2014/main" id="{0D750E76-ACCE-44F7-9AEF-12A20DED1D58}"/>
                </a:ext>
              </a:extLst>
            </p:cNvPr>
            <p:cNvGrpSpPr>
              <a:grpSpLocks/>
            </p:cNvGrpSpPr>
            <p:nvPr/>
          </p:nvGrpSpPr>
          <p:grpSpPr bwMode="auto">
            <a:xfrm>
              <a:off x="225" y="1824"/>
              <a:ext cx="601" cy="666"/>
              <a:chOff x="225" y="1824"/>
              <a:chExt cx="601" cy="666"/>
            </a:xfrm>
          </p:grpSpPr>
          <p:sp>
            <p:nvSpPr>
              <p:cNvPr id="32843" name="Rectangle 18">
                <a:extLst>
                  <a:ext uri="{FF2B5EF4-FFF2-40B4-BE49-F238E27FC236}">
                    <a16:creationId xmlns:a16="http://schemas.microsoft.com/office/drawing/2014/main" id="{B2198F05-0FA2-4E65-B35E-7E62FBBE1BAD}"/>
                  </a:ext>
                </a:extLst>
              </p:cNvPr>
              <p:cNvSpPr>
                <a:spLocks noChangeArrowheads="1"/>
              </p:cNvSpPr>
              <p:nvPr/>
            </p:nvSpPr>
            <p:spPr bwMode="auto">
              <a:xfrm>
                <a:off x="231" y="1830"/>
                <a:ext cx="58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辩证法</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44" name="Rectangle 69">
                <a:extLst>
                  <a:ext uri="{FF2B5EF4-FFF2-40B4-BE49-F238E27FC236}">
                    <a16:creationId xmlns:a16="http://schemas.microsoft.com/office/drawing/2014/main" id="{360B6F3C-BD7E-4BCC-91F0-786363F8F787}"/>
                  </a:ext>
                </a:extLst>
              </p:cNvPr>
              <p:cNvSpPr>
                <a:spLocks noChangeArrowheads="1"/>
              </p:cNvSpPr>
              <p:nvPr/>
            </p:nvSpPr>
            <p:spPr bwMode="auto">
              <a:xfrm>
                <a:off x="225" y="1824"/>
                <a:ext cx="601"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89" name="Group 72">
              <a:extLst>
                <a:ext uri="{FF2B5EF4-FFF2-40B4-BE49-F238E27FC236}">
                  <a16:creationId xmlns:a16="http://schemas.microsoft.com/office/drawing/2014/main" id="{497E3C26-FD69-497F-B464-A07F4F4AE20C}"/>
                </a:ext>
              </a:extLst>
            </p:cNvPr>
            <p:cNvGrpSpPr>
              <a:grpSpLocks/>
            </p:cNvGrpSpPr>
            <p:nvPr/>
          </p:nvGrpSpPr>
          <p:grpSpPr bwMode="auto">
            <a:xfrm>
              <a:off x="826" y="1824"/>
              <a:ext cx="668" cy="666"/>
              <a:chOff x="826" y="1824"/>
              <a:chExt cx="668" cy="666"/>
            </a:xfrm>
          </p:grpSpPr>
          <p:sp>
            <p:nvSpPr>
              <p:cNvPr id="32841" name="Rectangle 19">
                <a:extLst>
                  <a:ext uri="{FF2B5EF4-FFF2-40B4-BE49-F238E27FC236}">
                    <a16:creationId xmlns:a16="http://schemas.microsoft.com/office/drawing/2014/main" id="{319EA0AD-3B6B-4B5C-90BA-6FBCB7837170}"/>
                  </a:ext>
                </a:extLst>
              </p:cNvPr>
              <p:cNvSpPr>
                <a:spLocks noChangeArrowheads="1"/>
              </p:cNvSpPr>
              <p:nvPr/>
            </p:nvSpPr>
            <p:spPr bwMode="auto">
              <a:xfrm>
                <a:off x="832" y="1830"/>
                <a:ext cx="656"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《辩证法》</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42" name="Rectangle 71">
                <a:extLst>
                  <a:ext uri="{FF2B5EF4-FFF2-40B4-BE49-F238E27FC236}">
                    <a16:creationId xmlns:a16="http://schemas.microsoft.com/office/drawing/2014/main" id="{2D10C317-D8DC-412E-A8EE-721955165DA7}"/>
                  </a:ext>
                </a:extLst>
              </p:cNvPr>
              <p:cNvSpPr>
                <a:spLocks noChangeArrowheads="1"/>
              </p:cNvSpPr>
              <p:nvPr/>
            </p:nvSpPr>
            <p:spPr bwMode="auto">
              <a:xfrm>
                <a:off x="826" y="1824"/>
                <a:ext cx="668"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0" name="Group 74">
              <a:extLst>
                <a:ext uri="{FF2B5EF4-FFF2-40B4-BE49-F238E27FC236}">
                  <a16:creationId xmlns:a16="http://schemas.microsoft.com/office/drawing/2014/main" id="{D91572C0-8361-4806-825A-07A55C627E3D}"/>
                </a:ext>
              </a:extLst>
            </p:cNvPr>
            <p:cNvGrpSpPr>
              <a:grpSpLocks/>
            </p:cNvGrpSpPr>
            <p:nvPr/>
          </p:nvGrpSpPr>
          <p:grpSpPr bwMode="auto">
            <a:xfrm>
              <a:off x="1494" y="1824"/>
              <a:ext cx="690" cy="666"/>
              <a:chOff x="1494" y="1824"/>
              <a:chExt cx="690" cy="666"/>
            </a:xfrm>
          </p:grpSpPr>
          <p:sp>
            <p:nvSpPr>
              <p:cNvPr id="32839" name="Rectangle 20">
                <a:extLst>
                  <a:ext uri="{FF2B5EF4-FFF2-40B4-BE49-F238E27FC236}">
                    <a16:creationId xmlns:a16="http://schemas.microsoft.com/office/drawing/2014/main" id="{8D96F9E1-6B12-449E-A04B-4760E9BF2026}"/>
                  </a:ext>
                </a:extLst>
              </p:cNvPr>
              <p:cNvSpPr>
                <a:spLocks noChangeArrowheads="1"/>
              </p:cNvSpPr>
              <p:nvPr/>
            </p:nvSpPr>
            <p:spPr bwMode="auto">
              <a:xfrm>
                <a:off x="1500" y="1830"/>
                <a:ext cx="678"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辩证法</a:t>
                </a:r>
                <a:r>
                  <a:rPr kumimoji="0" lang="zh-CN" altLang="en-US" sz="1200">
                    <a:solidFill>
                      <a:schemeClr val="accent5">
                        <a:lumMod val="75000"/>
                      </a:schemeClr>
                    </a:solidFill>
                    <a:latin typeface="Times New Roman" panose="02020603050405020304" pitchFamily="18" charset="0"/>
                  </a:rPr>
                  <a:t>]</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40" name="Rectangle 73">
                <a:extLst>
                  <a:ext uri="{FF2B5EF4-FFF2-40B4-BE49-F238E27FC236}">
                    <a16:creationId xmlns:a16="http://schemas.microsoft.com/office/drawing/2014/main" id="{5EF83781-33BA-466D-974A-4B82E8F31599}"/>
                  </a:ext>
                </a:extLst>
              </p:cNvPr>
              <p:cNvSpPr>
                <a:spLocks noChangeArrowheads="1"/>
              </p:cNvSpPr>
              <p:nvPr/>
            </p:nvSpPr>
            <p:spPr bwMode="auto">
              <a:xfrm>
                <a:off x="1494" y="1824"/>
                <a:ext cx="690"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1" name="Group 76">
              <a:extLst>
                <a:ext uri="{FF2B5EF4-FFF2-40B4-BE49-F238E27FC236}">
                  <a16:creationId xmlns:a16="http://schemas.microsoft.com/office/drawing/2014/main" id="{E3A554D6-EC9F-4601-911C-4A0C963C4082}"/>
                </a:ext>
              </a:extLst>
            </p:cNvPr>
            <p:cNvGrpSpPr>
              <a:grpSpLocks/>
            </p:cNvGrpSpPr>
            <p:nvPr/>
          </p:nvGrpSpPr>
          <p:grpSpPr bwMode="auto">
            <a:xfrm>
              <a:off x="2184" y="1824"/>
              <a:ext cx="1465" cy="666"/>
              <a:chOff x="2184" y="1824"/>
              <a:chExt cx="1465" cy="666"/>
            </a:xfrm>
          </p:grpSpPr>
          <p:sp>
            <p:nvSpPr>
              <p:cNvPr id="32837" name="Rectangle 21">
                <a:extLst>
                  <a:ext uri="{FF2B5EF4-FFF2-40B4-BE49-F238E27FC236}">
                    <a16:creationId xmlns:a16="http://schemas.microsoft.com/office/drawing/2014/main" id="{4D7B1496-FC49-4D15-A660-061217914FF0}"/>
                  </a:ext>
                </a:extLst>
              </p:cNvPr>
              <p:cNvSpPr>
                <a:spLocks noChangeArrowheads="1"/>
              </p:cNvSpPr>
              <p:nvPr/>
            </p:nvSpPr>
            <p:spPr bwMode="auto">
              <a:xfrm>
                <a:off x="2190" y="1830"/>
                <a:ext cx="1453"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dirty="0">
                    <a:solidFill>
                      <a:schemeClr val="accent5">
                        <a:lumMod val="75000"/>
                      </a:schemeClr>
                    </a:solidFill>
                    <a:latin typeface="宋体" panose="02010600030101010101" pitchFamily="2" charset="-122"/>
                  </a:rPr>
                  <a:t>论述了唯物辩证法的科学体系由三大规律和五对范畴（形式与内容、原因与结果、偶然与必然、可能性与现实性、本质与现象）组成。</a:t>
                </a:r>
                <a:endParaRPr kumimoji="0" lang="zh-CN" altLang="en-US" sz="1200" dirty="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dirty="0">
                  <a:solidFill>
                    <a:schemeClr val="accent5">
                      <a:lumMod val="75000"/>
                    </a:schemeClr>
                  </a:solidFill>
                  <a:latin typeface="宋体" panose="02010600030101010101" pitchFamily="2" charset="-122"/>
                </a:endParaRPr>
              </a:p>
            </p:txBody>
          </p:sp>
          <p:sp>
            <p:nvSpPr>
              <p:cNvPr id="32838" name="Rectangle 75">
                <a:extLst>
                  <a:ext uri="{FF2B5EF4-FFF2-40B4-BE49-F238E27FC236}">
                    <a16:creationId xmlns:a16="http://schemas.microsoft.com/office/drawing/2014/main" id="{39E8BFD6-2B89-4013-87FA-4BD2E8F347D0}"/>
                  </a:ext>
                </a:extLst>
              </p:cNvPr>
              <p:cNvSpPr>
                <a:spLocks noChangeArrowheads="1"/>
              </p:cNvSpPr>
              <p:nvPr/>
            </p:nvSpPr>
            <p:spPr bwMode="auto">
              <a:xfrm>
                <a:off x="2184" y="1824"/>
                <a:ext cx="1465"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2" name="Group 78">
              <a:extLst>
                <a:ext uri="{FF2B5EF4-FFF2-40B4-BE49-F238E27FC236}">
                  <a16:creationId xmlns:a16="http://schemas.microsoft.com/office/drawing/2014/main" id="{DF29F396-16BA-4C09-B7FD-7D5B4EC62DF0}"/>
                </a:ext>
              </a:extLst>
            </p:cNvPr>
            <p:cNvGrpSpPr>
              <a:grpSpLocks/>
            </p:cNvGrpSpPr>
            <p:nvPr/>
          </p:nvGrpSpPr>
          <p:grpSpPr bwMode="auto">
            <a:xfrm>
              <a:off x="0" y="2496"/>
              <a:ext cx="225" cy="474"/>
              <a:chOff x="0" y="2496"/>
              <a:chExt cx="225" cy="474"/>
            </a:xfrm>
          </p:grpSpPr>
          <p:sp>
            <p:nvSpPr>
              <p:cNvPr id="32835" name="Rectangle 22">
                <a:extLst>
                  <a:ext uri="{FF2B5EF4-FFF2-40B4-BE49-F238E27FC236}">
                    <a16:creationId xmlns:a16="http://schemas.microsoft.com/office/drawing/2014/main" id="{17172253-B6CA-4E4B-A961-B29046E2454E}"/>
                  </a:ext>
                </a:extLst>
              </p:cNvPr>
              <p:cNvSpPr>
                <a:spLocks noChangeArrowheads="1"/>
              </p:cNvSpPr>
              <p:nvPr/>
            </p:nvSpPr>
            <p:spPr bwMode="auto">
              <a:xfrm>
                <a:off x="6" y="2502"/>
                <a:ext cx="21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4</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36" name="Rectangle 77">
                <a:extLst>
                  <a:ext uri="{FF2B5EF4-FFF2-40B4-BE49-F238E27FC236}">
                    <a16:creationId xmlns:a16="http://schemas.microsoft.com/office/drawing/2014/main" id="{3301CC88-25E8-4C5D-AA86-D2897A8966A6}"/>
                  </a:ext>
                </a:extLst>
              </p:cNvPr>
              <p:cNvSpPr>
                <a:spLocks noChangeArrowheads="1"/>
              </p:cNvSpPr>
              <p:nvPr/>
            </p:nvSpPr>
            <p:spPr bwMode="auto">
              <a:xfrm>
                <a:off x="0" y="2496"/>
                <a:ext cx="225"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3" name="Group 80">
              <a:extLst>
                <a:ext uri="{FF2B5EF4-FFF2-40B4-BE49-F238E27FC236}">
                  <a16:creationId xmlns:a16="http://schemas.microsoft.com/office/drawing/2014/main" id="{C5CD7392-2F7B-4BE1-BEC1-66A24D0756A6}"/>
                </a:ext>
              </a:extLst>
            </p:cNvPr>
            <p:cNvGrpSpPr>
              <a:grpSpLocks/>
            </p:cNvGrpSpPr>
            <p:nvPr/>
          </p:nvGrpSpPr>
          <p:grpSpPr bwMode="auto">
            <a:xfrm>
              <a:off x="225" y="2496"/>
              <a:ext cx="601" cy="474"/>
              <a:chOff x="225" y="2496"/>
              <a:chExt cx="601" cy="474"/>
            </a:xfrm>
          </p:grpSpPr>
          <p:sp>
            <p:nvSpPr>
              <p:cNvPr id="32833" name="Rectangle 23">
                <a:extLst>
                  <a:ext uri="{FF2B5EF4-FFF2-40B4-BE49-F238E27FC236}">
                    <a16:creationId xmlns:a16="http://schemas.microsoft.com/office/drawing/2014/main" id="{8A7E30A7-25E6-43C5-886C-F249B4017E2C}"/>
                  </a:ext>
                </a:extLst>
              </p:cNvPr>
              <p:cNvSpPr>
                <a:spLocks noChangeArrowheads="1"/>
              </p:cNvSpPr>
              <p:nvPr/>
            </p:nvSpPr>
            <p:spPr bwMode="auto">
              <a:xfrm>
                <a:off x="231" y="2502"/>
                <a:ext cx="589"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物质运动形式</a:t>
                </a:r>
                <a:endParaRPr kumimoji="0" lang="zh-CN" altLang="en-US" sz="1200">
                  <a:solidFill>
                    <a:schemeClr val="accent5">
                      <a:lumMod val="75000"/>
                    </a:schemeClr>
                  </a:solidFill>
                  <a:latin typeface="Times New Roman" panose="02020603050405020304" pitchFamily="18" charset="0"/>
                </a:endParaRPr>
              </a:p>
            </p:txBody>
          </p:sp>
          <p:sp>
            <p:nvSpPr>
              <p:cNvPr id="32834" name="Rectangle 79">
                <a:extLst>
                  <a:ext uri="{FF2B5EF4-FFF2-40B4-BE49-F238E27FC236}">
                    <a16:creationId xmlns:a16="http://schemas.microsoft.com/office/drawing/2014/main" id="{91DC2E29-EFB7-41D1-B711-68EE45B20CD2}"/>
                  </a:ext>
                </a:extLst>
              </p:cNvPr>
              <p:cNvSpPr>
                <a:spLocks noChangeArrowheads="1"/>
              </p:cNvSpPr>
              <p:nvPr/>
            </p:nvSpPr>
            <p:spPr bwMode="auto">
              <a:xfrm>
                <a:off x="225" y="2496"/>
                <a:ext cx="601"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4" name="Group 82">
              <a:extLst>
                <a:ext uri="{FF2B5EF4-FFF2-40B4-BE49-F238E27FC236}">
                  <a16:creationId xmlns:a16="http://schemas.microsoft.com/office/drawing/2014/main" id="{D4329BD4-3A6B-47BE-BB8A-192C2196FB2D}"/>
                </a:ext>
              </a:extLst>
            </p:cNvPr>
            <p:cNvGrpSpPr>
              <a:grpSpLocks/>
            </p:cNvGrpSpPr>
            <p:nvPr/>
          </p:nvGrpSpPr>
          <p:grpSpPr bwMode="auto">
            <a:xfrm>
              <a:off x="826" y="2496"/>
              <a:ext cx="668" cy="474"/>
              <a:chOff x="826" y="2496"/>
              <a:chExt cx="668" cy="474"/>
            </a:xfrm>
          </p:grpSpPr>
          <p:sp>
            <p:nvSpPr>
              <p:cNvPr id="32831" name="Rectangle 24">
                <a:extLst>
                  <a:ext uri="{FF2B5EF4-FFF2-40B4-BE49-F238E27FC236}">
                    <a16:creationId xmlns:a16="http://schemas.microsoft.com/office/drawing/2014/main" id="{23FAF07B-5539-4590-BDE3-765439B0F043}"/>
                  </a:ext>
                </a:extLst>
              </p:cNvPr>
              <p:cNvSpPr>
                <a:spLocks noChangeArrowheads="1"/>
              </p:cNvSpPr>
              <p:nvPr/>
            </p:nvSpPr>
            <p:spPr bwMode="auto">
              <a:xfrm>
                <a:off x="832" y="2502"/>
                <a:ext cx="656"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《运动的基本形式</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科学分类》</a:t>
                </a:r>
                <a:endParaRPr kumimoji="0" lang="zh-CN" altLang="en-US" sz="1200">
                  <a:solidFill>
                    <a:schemeClr val="accent5">
                      <a:lumMod val="75000"/>
                    </a:schemeClr>
                  </a:solidFill>
                  <a:latin typeface="Times New Roman" panose="02020603050405020304" pitchFamily="18" charset="0"/>
                </a:endParaRPr>
              </a:p>
            </p:txBody>
          </p:sp>
          <p:sp>
            <p:nvSpPr>
              <p:cNvPr id="32832" name="Rectangle 81">
                <a:extLst>
                  <a:ext uri="{FF2B5EF4-FFF2-40B4-BE49-F238E27FC236}">
                    <a16:creationId xmlns:a16="http://schemas.microsoft.com/office/drawing/2014/main" id="{B58DC861-B2E8-4C2F-AB80-403B3A114D85}"/>
                  </a:ext>
                </a:extLst>
              </p:cNvPr>
              <p:cNvSpPr>
                <a:spLocks noChangeArrowheads="1"/>
              </p:cNvSpPr>
              <p:nvPr/>
            </p:nvSpPr>
            <p:spPr bwMode="auto">
              <a:xfrm>
                <a:off x="826" y="2496"/>
                <a:ext cx="668"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5" name="Group 84">
              <a:extLst>
                <a:ext uri="{FF2B5EF4-FFF2-40B4-BE49-F238E27FC236}">
                  <a16:creationId xmlns:a16="http://schemas.microsoft.com/office/drawing/2014/main" id="{9A8FC44B-C0CC-4D41-8B69-328B5E570837}"/>
                </a:ext>
              </a:extLst>
            </p:cNvPr>
            <p:cNvGrpSpPr>
              <a:grpSpLocks/>
            </p:cNvGrpSpPr>
            <p:nvPr/>
          </p:nvGrpSpPr>
          <p:grpSpPr bwMode="auto">
            <a:xfrm>
              <a:off x="1488" y="2496"/>
              <a:ext cx="696" cy="474"/>
              <a:chOff x="1488" y="2496"/>
              <a:chExt cx="696" cy="474"/>
            </a:xfrm>
          </p:grpSpPr>
          <p:sp>
            <p:nvSpPr>
              <p:cNvPr id="32829" name="Rectangle 25">
                <a:extLst>
                  <a:ext uri="{FF2B5EF4-FFF2-40B4-BE49-F238E27FC236}">
                    <a16:creationId xmlns:a16="http://schemas.microsoft.com/office/drawing/2014/main" id="{E64AADF0-A80C-43A1-A9CB-31E7A6F401E6}"/>
                  </a:ext>
                </a:extLst>
              </p:cNvPr>
              <p:cNvSpPr>
                <a:spLocks noChangeArrowheads="1"/>
              </p:cNvSpPr>
              <p:nvPr/>
            </p:nvSpPr>
            <p:spPr bwMode="auto">
              <a:xfrm>
                <a:off x="1488" y="2635"/>
                <a:ext cx="67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物质运动形式的科学分类</a:t>
                </a:r>
                <a:endParaRPr kumimoji="0" lang="zh-CN" altLang="en-US" sz="1200">
                  <a:solidFill>
                    <a:schemeClr val="accent5">
                      <a:lumMod val="75000"/>
                    </a:schemeClr>
                  </a:solidFill>
                  <a:latin typeface="Times New Roman" panose="02020603050405020304" pitchFamily="18" charset="0"/>
                </a:endParaRPr>
              </a:p>
            </p:txBody>
          </p:sp>
          <p:sp>
            <p:nvSpPr>
              <p:cNvPr id="32830" name="Rectangle 83">
                <a:extLst>
                  <a:ext uri="{FF2B5EF4-FFF2-40B4-BE49-F238E27FC236}">
                    <a16:creationId xmlns:a16="http://schemas.microsoft.com/office/drawing/2014/main" id="{D82D543A-F119-4416-8749-2AE159742A31}"/>
                  </a:ext>
                </a:extLst>
              </p:cNvPr>
              <p:cNvSpPr>
                <a:spLocks noChangeArrowheads="1"/>
              </p:cNvSpPr>
              <p:nvPr/>
            </p:nvSpPr>
            <p:spPr bwMode="auto">
              <a:xfrm>
                <a:off x="1494" y="2496"/>
                <a:ext cx="690"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6" name="Group 86">
              <a:extLst>
                <a:ext uri="{FF2B5EF4-FFF2-40B4-BE49-F238E27FC236}">
                  <a16:creationId xmlns:a16="http://schemas.microsoft.com/office/drawing/2014/main" id="{F9C5097B-365B-4382-A208-24705B8EF6BE}"/>
                </a:ext>
              </a:extLst>
            </p:cNvPr>
            <p:cNvGrpSpPr>
              <a:grpSpLocks/>
            </p:cNvGrpSpPr>
            <p:nvPr/>
          </p:nvGrpSpPr>
          <p:grpSpPr bwMode="auto">
            <a:xfrm>
              <a:off x="2184" y="2496"/>
              <a:ext cx="1465" cy="474"/>
              <a:chOff x="2184" y="2496"/>
              <a:chExt cx="1465" cy="474"/>
            </a:xfrm>
          </p:grpSpPr>
          <p:sp>
            <p:nvSpPr>
              <p:cNvPr id="32827" name="Rectangle 26">
                <a:extLst>
                  <a:ext uri="{FF2B5EF4-FFF2-40B4-BE49-F238E27FC236}">
                    <a16:creationId xmlns:a16="http://schemas.microsoft.com/office/drawing/2014/main" id="{AE1DC107-19A8-4592-B3A7-44CB558CC943}"/>
                  </a:ext>
                </a:extLst>
              </p:cNvPr>
              <p:cNvSpPr>
                <a:spLocks noChangeArrowheads="1"/>
              </p:cNvSpPr>
              <p:nvPr/>
            </p:nvSpPr>
            <p:spPr bwMode="auto">
              <a:xfrm>
                <a:off x="2190" y="2502"/>
                <a:ext cx="145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论述了辩证唯物主义运动观，揭示了物质、运动、时空之间的关系。</a:t>
                </a:r>
                <a:endParaRPr kumimoji="0" lang="zh-CN" altLang="en-US" sz="1200">
                  <a:solidFill>
                    <a:schemeClr val="accent5">
                      <a:lumMod val="75000"/>
                    </a:schemeClr>
                  </a:solidFill>
                  <a:latin typeface="Times New Roman" panose="02020603050405020304" pitchFamily="18" charset="0"/>
                </a:endParaRPr>
              </a:p>
            </p:txBody>
          </p:sp>
          <p:sp>
            <p:nvSpPr>
              <p:cNvPr id="32828" name="Rectangle 85">
                <a:extLst>
                  <a:ext uri="{FF2B5EF4-FFF2-40B4-BE49-F238E27FC236}">
                    <a16:creationId xmlns:a16="http://schemas.microsoft.com/office/drawing/2014/main" id="{A12B292C-9C96-4BD7-AEF4-FE23C43309C9}"/>
                  </a:ext>
                </a:extLst>
              </p:cNvPr>
              <p:cNvSpPr>
                <a:spLocks noChangeArrowheads="1"/>
              </p:cNvSpPr>
              <p:nvPr/>
            </p:nvSpPr>
            <p:spPr bwMode="auto">
              <a:xfrm>
                <a:off x="2184" y="2496"/>
                <a:ext cx="1465" cy="4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7" name="Group 88">
              <a:extLst>
                <a:ext uri="{FF2B5EF4-FFF2-40B4-BE49-F238E27FC236}">
                  <a16:creationId xmlns:a16="http://schemas.microsoft.com/office/drawing/2014/main" id="{B1FD4C68-C7EE-40E2-923A-4DFB8F1C0FC3}"/>
                </a:ext>
              </a:extLst>
            </p:cNvPr>
            <p:cNvGrpSpPr>
              <a:grpSpLocks/>
            </p:cNvGrpSpPr>
            <p:nvPr/>
          </p:nvGrpSpPr>
          <p:grpSpPr bwMode="auto">
            <a:xfrm>
              <a:off x="0" y="2976"/>
              <a:ext cx="225" cy="666"/>
              <a:chOff x="0" y="2976"/>
              <a:chExt cx="225" cy="666"/>
            </a:xfrm>
          </p:grpSpPr>
          <p:sp>
            <p:nvSpPr>
              <p:cNvPr id="32825" name="Rectangle 27">
                <a:extLst>
                  <a:ext uri="{FF2B5EF4-FFF2-40B4-BE49-F238E27FC236}">
                    <a16:creationId xmlns:a16="http://schemas.microsoft.com/office/drawing/2014/main" id="{3AF5929C-4431-4438-A671-5647142F2DFD}"/>
                  </a:ext>
                </a:extLst>
              </p:cNvPr>
              <p:cNvSpPr>
                <a:spLocks noChangeArrowheads="1"/>
              </p:cNvSpPr>
              <p:nvPr/>
            </p:nvSpPr>
            <p:spPr bwMode="auto">
              <a:xfrm>
                <a:off x="6" y="2982"/>
                <a:ext cx="213"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5</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26" name="Rectangle 87">
                <a:extLst>
                  <a:ext uri="{FF2B5EF4-FFF2-40B4-BE49-F238E27FC236}">
                    <a16:creationId xmlns:a16="http://schemas.microsoft.com/office/drawing/2014/main" id="{C6A0A719-8425-4DCF-9193-77E4832DD7BC}"/>
                  </a:ext>
                </a:extLst>
              </p:cNvPr>
              <p:cNvSpPr>
                <a:spLocks noChangeArrowheads="1"/>
              </p:cNvSpPr>
              <p:nvPr/>
            </p:nvSpPr>
            <p:spPr bwMode="auto">
              <a:xfrm>
                <a:off x="0" y="2976"/>
                <a:ext cx="225"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8" name="Group 90">
              <a:extLst>
                <a:ext uri="{FF2B5EF4-FFF2-40B4-BE49-F238E27FC236}">
                  <a16:creationId xmlns:a16="http://schemas.microsoft.com/office/drawing/2014/main" id="{E6F3A43D-57BF-41B2-ADFA-722E8442B4AC}"/>
                </a:ext>
              </a:extLst>
            </p:cNvPr>
            <p:cNvGrpSpPr>
              <a:grpSpLocks/>
            </p:cNvGrpSpPr>
            <p:nvPr/>
          </p:nvGrpSpPr>
          <p:grpSpPr bwMode="auto">
            <a:xfrm>
              <a:off x="225" y="2976"/>
              <a:ext cx="601" cy="666"/>
              <a:chOff x="225" y="2976"/>
              <a:chExt cx="601" cy="666"/>
            </a:xfrm>
          </p:grpSpPr>
          <p:sp>
            <p:nvSpPr>
              <p:cNvPr id="32823" name="Rectangle 28">
                <a:extLst>
                  <a:ext uri="{FF2B5EF4-FFF2-40B4-BE49-F238E27FC236}">
                    <a16:creationId xmlns:a16="http://schemas.microsoft.com/office/drawing/2014/main" id="{BA5C569C-2376-4D1D-B879-BF79CDC5B393}"/>
                  </a:ext>
                </a:extLst>
              </p:cNvPr>
              <p:cNvSpPr>
                <a:spLocks noChangeArrowheads="1"/>
              </p:cNvSpPr>
              <p:nvPr/>
            </p:nvSpPr>
            <p:spPr bwMode="auto">
              <a:xfrm>
                <a:off x="231" y="2982"/>
                <a:ext cx="58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各门具体学科中的辩证法</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24" name="Rectangle 89">
                <a:extLst>
                  <a:ext uri="{FF2B5EF4-FFF2-40B4-BE49-F238E27FC236}">
                    <a16:creationId xmlns:a16="http://schemas.microsoft.com/office/drawing/2014/main" id="{FE32E5C8-2F5A-4961-837C-F887DB02F9A6}"/>
                  </a:ext>
                </a:extLst>
              </p:cNvPr>
              <p:cNvSpPr>
                <a:spLocks noChangeArrowheads="1"/>
              </p:cNvSpPr>
              <p:nvPr/>
            </p:nvSpPr>
            <p:spPr bwMode="auto">
              <a:xfrm>
                <a:off x="225" y="2976"/>
                <a:ext cx="601"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799" name="Group 92">
              <a:extLst>
                <a:ext uri="{FF2B5EF4-FFF2-40B4-BE49-F238E27FC236}">
                  <a16:creationId xmlns:a16="http://schemas.microsoft.com/office/drawing/2014/main" id="{9D1B262A-DCD1-4970-90B4-734ED2758849}"/>
                </a:ext>
              </a:extLst>
            </p:cNvPr>
            <p:cNvGrpSpPr>
              <a:grpSpLocks/>
            </p:cNvGrpSpPr>
            <p:nvPr/>
          </p:nvGrpSpPr>
          <p:grpSpPr bwMode="auto">
            <a:xfrm>
              <a:off x="826" y="2976"/>
              <a:ext cx="668" cy="666"/>
              <a:chOff x="826" y="2976"/>
              <a:chExt cx="668" cy="666"/>
            </a:xfrm>
          </p:grpSpPr>
          <p:sp>
            <p:nvSpPr>
              <p:cNvPr id="32821" name="Rectangle 29">
                <a:extLst>
                  <a:ext uri="{FF2B5EF4-FFF2-40B4-BE49-F238E27FC236}">
                    <a16:creationId xmlns:a16="http://schemas.microsoft.com/office/drawing/2014/main" id="{ABB18B66-E479-47C2-B463-9348114E405C}"/>
                  </a:ext>
                </a:extLst>
              </p:cNvPr>
              <p:cNvSpPr>
                <a:spLocks noChangeArrowheads="1"/>
              </p:cNvSpPr>
              <p:nvPr/>
            </p:nvSpPr>
            <p:spPr bwMode="auto">
              <a:xfrm>
                <a:off x="832" y="2982"/>
                <a:ext cx="656"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《运动的量度</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功》《潮汐摩擦》《热》《电》</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22" name="Rectangle 91">
                <a:extLst>
                  <a:ext uri="{FF2B5EF4-FFF2-40B4-BE49-F238E27FC236}">
                    <a16:creationId xmlns:a16="http://schemas.microsoft.com/office/drawing/2014/main" id="{AAF6A95C-79F5-43EF-8158-C7C854520F27}"/>
                  </a:ext>
                </a:extLst>
              </p:cNvPr>
              <p:cNvSpPr>
                <a:spLocks noChangeArrowheads="1"/>
              </p:cNvSpPr>
              <p:nvPr/>
            </p:nvSpPr>
            <p:spPr bwMode="auto">
              <a:xfrm>
                <a:off x="826" y="2976"/>
                <a:ext cx="668"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0" name="Group 94">
              <a:extLst>
                <a:ext uri="{FF2B5EF4-FFF2-40B4-BE49-F238E27FC236}">
                  <a16:creationId xmlns:a16="http://schemas.microsoft.com/office/drawing/2014/main" id="{684D72EC-6FFC-41F5-9C32-CE772B69B5E8}"/>
                </a:ext>
              </a:extLst>
            </p:cNvPr>
            <p:cNvGrpSpPr>
              <a:grpSpLocks/>
            </p:cNvGrpSpPr>
            <p:nvPr/>
          </p:nvGrpSpPr>
          <p:grpSpPr bwMode="auto">
            <a:xfrm>
              <a:off x="1494" y="2976"/>
              <a:ext cx="690" cy="666"/>
              <a:chOff x="1494" y="2976"/>
              <a:chExt cx="690" cy="666"/>
            </a:xfrm>
          </p:grpSpPr>
          <p:sp>
            <p:nvSpPr>
              <p:cNvPr id="32819" name="Rectangle 30">
                <a:extLst>
                  <a:ext uri="{FF2B5EF4-FFF2-40B4-BE49-F238E27FC236}">
                    <a16:creationId xmlns:a16="http://schemas.microsoft.com/office/drawing/2014/main" id="{55F49926-8462-4261-AF84-4107BA23F695}"/>
                  </a:ext>
                </a:extLst>
              </p:cNvPr>
              <p:cNvSpPr>
                <a:spLocks noChangeArrowheads="1"/>
              </p:cNvSpPr>
              <p:nvPr/>
            </p:nvSpPr>
            <p:spPr bwMode="auto">
              <a:xfrm>
                <a:off x="1500" y="2982"/>
                <a:ext cx="678"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力学与天文学</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数学</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物理学</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化学</a:t>
                </a:r>
                <a:r>
                  <a:rPr kumimoji="0" lang="zh-CN" altLang="en-US" sz="1200">
                    <a:solidFill>
                      <a:schemeClr val="accent5">
                        <a:lumMod val="75000"/>
                      </a:schemeClr>
                    </a:solidFill>
                    <a:latin typeface="Times New Roman" panose="02020603050405020304" pitchFamily="18" charset="0"/>
                  </a:rPr>
                  <a:t>][</a:t>
                </a:r>
                <a:r>
                  <a:rPr kumimoji="0" lang="zh-CN" altLang="en-US" sz="1200">
                    <a:solidFill>
                      <a:schemeClr val="accent5">
                        <a:lumMod val="75000"/>
                      </a:schemeClr>
                    </a:solidFill>
                    <a:latin typeface="宋体" panose="02010600030101010101" pitchFamily="2" charset="-122"/>
                  </a:rPr>
                  <a:t>生物学</a:t>
                </a:r>
                <a:r>
                  <a:rPr kumimoji="0" lang="zh-CN" altLang="en-US" sz="1200">
                    <a:solidFill>
                      <a:schemeClr val="accent5">
                        <a:lumMod val="75000"/>
                      </a:schemeClr>
                    </a:solidFill>
                    <a:latin typeface="Times New Roman" panose="02020603050405020304" pitchFamily="18" charset="0"/>
                  </a:rPr>
                  <a:t>]</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20" name="Rectangle 93">
                <a:extLst>
                  <a:ext uri="{FF2B5EF4-FFF2-40B4-BE49-F238E27FC236}">
                    <a16:creationId xmlns:a16="http://schemas.microsoft.com/office/drawing/2014/main" id="{22BA3196-357B-4EA2-8857-90A1FFBB3F68}"/>
                  </a:ext>
                </a:extLst>
              </p:cNvPr>
              <p:cNvSpPr>
                <a:spLocks noChangeArrowheads="1"/>
              </p:cNvSpPr>
              <p:nvPr/>
            </p:nvSpPr>
            <p:spPr bwMode="auto">
              <a:xfrm>
                <a:off x="1494" y="2976"/>
                <a:ext cx="690"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1" name="Group 96">
              <a:extLst>
                <a:ext uri="{FF2B5EF4-FFF2-40B4-BE49-F238E27FC236}">
                  <a16:creationId xmlns:a16="http://schemas.microsoft.com/office/drawing/2014/main" id="{18273C43-BA0F-4B5E-8D8F-6FE15C07EB97}"/>
                </a:ext>
              </a:extLst>
            </p:cNvPr>
            <p:cNvGrpSpPr>
              <a:grpSpLocks/>
            </p:cNvGrpSpPr>
            <p:nvPr/>
          </p:nvGrpSpPr>
          <p:grpSpPr bwMode="auto">
            <a:xfrm>
              <a:off x="2184" y="2976"/>
              <a:ext cx="1465" cy="666"/>
              <a:chOff x="2184" y="2976"/>
              <a:chExt cx="1465" cy="666"/>
            </a:xfrm>
          </p:grpSpPr>
          <p:sp>
            <p:nvSpPr>
              <p:cNvPr id="32817" name="Rectangle 31">
                <a:extLst>
                  <a:ext uri="{FF2B5EF4-FFF2-40B4-BE49-F238E27FC236}">
                    <a16:creationId xmlns:a16="http://schemas.microsoft.com/office/drawing/2014/main" id="{9D78474B-4023-4E1B-9221-79DBCD41C61F}"/>
                  </a:ext>
                </a:extLst>
              </p:cNvPr>
              <p:cNvSpPr>
                <a:spLocks noChangeArrowheads="1"/>
              </p:cNvSpPr>
              <p:nvPr/>
            </p:nvSpPr>
            <p:spPr bwMode="auto">
              <a:xfrm>
                <a:off x="2190" y="2982"/>
                <a:ext cx="1453"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探讨了各门具体科学中的重大哲学问题</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18" name="Rectangle 95">
                <a:extLst>
                  <a:ext uri="{FF2B5EF4-FFF2-40B4-BE49-F238E27FC236}">
                    <a16:creationId xmlns:a16="http://schemas.microsoft.com/office/drawing/2014/main" id="{92D6C3A4-5630-4712-889E-E604493162C0}"/>
                  </a:ext>
                </a:extLst>
              </p:cNvPr>
              <p:cNvSpPr>
                <a:spLocks noChangeArrowheads="1"/>
              </p:cNvSpPr>
              <p:nvPr/>
            </p:nvSpPr>
            <p:spPr bwMode="auto">
              <a:xfrm>
                <a:off x="2184" y="2976"/>
                <a:ext cx="1465" cy="6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2" name="Group 98">
              <a:extLst>
                <a:ext uri="{FF2B5EF4-FFF2-40B4-BE49-F238E27FC236}">
                  <a16:creationId xmlns:a16="http://schemas.microsoft.com/office/drawing/2014/main" id="{EFCE2394-3DF1-4B59-B76C-3A906D46E671}"/>
                </a:ext>
              </a:extLst>
            </p:cNvPr>
            <p:cNvGrpSpPr>
              <a:grpSpLocks/>
            </p:cNvGrpSpPr>
            <p:nvPr/>
          </p:nvGrpSpPr>
          <p:grpSpPr bwMode="auto">
            <a:xfrm>
              <a:off x="0" y="3648"/>
              <a:ext cx="225" cy="570"/>
              <a:chOff x="0" y="3648"/>
              <a:chExt cx="225" cy="570"/>
            </a:xfrm>
          </p:grpSpPr>
          <p:sp>
            <p:nvSpPr>
              <p:cNvPr id="32815" name="Rectangle 32">
                <a:extLst>
                  <a:ext uri="{FF2B5EF4-FFF2-40B4-BE49-F238E27FC236}">
                    <a16:creationId xmlns:a16="http://schemas.microsoft.com/office/drawing/2014/main" id="{B6457A13-EFB6-4547-8312-D9964C8B3DCC}"/>
                  </a:ext>
                </a:extLst>
              </p:cNvPr>
              <p:cNvSpPr>
                <a:spLocks noChangeArrowheads="1"/>
              </p:cNvSpPr>
              <p:nvPr/>
            </p:nvSpPr>
            <p:spPr bwMode="auto">
              <a:xfrm>
                <a:off x="6" y="3654"/>
                <a:ext cx="213"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Times New Roman" panose="02020603050405020304" pitchFamily="18" charset="0"/>
                  </a:rPr>
                  <a:t>6</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16" name="Rectangle 97">
                <a:extLst>
                  <a:ext uri="{FF2B5EF4-FFF2-40B4-BE49-F238E27FC236}">
                    <a16:creationId xmlns:a16="http://schemas.microsoft.com/office/drawing/2014/main" id="{224CDC2B-3A4B-4D93-B1BD-3B52220F28E3}"/>
                  </a:ext>
                </a:extLst>
              </p:cNvPr>
              <p:cNvSpPr>
                <a:spLocks noChangeArrowheads="1"/>
              </p:cNvSpPr>
              <p:nvPr/>
            </p:nvSpPr>
            <p:spPr bwMode="auto">
              <a:xfrm>
                <a:off x="0" y="3648"/>
                <a:ext cx="225"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3" name="Group 100">
              <a:extLst>
                <a:ext uri="{FF2B5EF4-FFF2-40B4-BE49-F238E27FC236}">
                  <a16:creationId xmlns:a16="http://schemas.microsoft.com/office/drawing/2014/main" id="{226EB1E1-6DFA-46EF-9FC8-4C07DAFA627B}"/>
                </a:ext>
              </a:extLst>
            </p:cNvPr>
            <p:cNvGrpSpPr>
              <a:grpSpLocks/>
            </p:cNvGrpSpPr>
            <p:nvPr/>
          </p:nvGrpSpPr>
          <p:grpSpPr bwMode="auto">
            <a:xfrm>
              <a:off x="225" y="3648"/>
              <a:ext cx="601" cy="570"/>
              <a:chOff x="225" y="3648"/>
              <a:chExt cx="601" cy="570"/>
            </a:xfrm>
          </p:grpSpPr>
          <p:sp>
            <p:nvSpPr>
              <p:cNvPr id="32813" name="Rectangle 33">
                <a:extLst>
                  <a:ext uri="{FF2B5EF4-FFF2-40B4-BE49-F238E27FC236}">
                    <a16:creationId xmlns:a16="http://schemas.microsoft.com/office/drawing/2014/main" id="{17DA3953-8AE1-4FD1-9A17-94AB9B0940C2}"/>
                  </a:ext>
                </a:extLst>
              </p:cNvPr>
              <p:cNvSpPr>
                <a:spLocks noChangeArrowheads="1"/>
              </p:cNvSpPr>
              <p:nvPr/>
            </p:nvSpPr>
            <p:spPr bwMode="auto">
              <a:xfrm>
                <a:off x="231" y="3654"/>
                <a:ext cx="58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劳动创造了人</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14" name="Rectangle 99">
                <a:extLst>
                  <a:ext uri="{FF2B5EF4-FFF2-40B4-BE49-F238E27FC236}">
                    <a16:creationId xmlns:a16="http://schemas.microsoft.com/office/drawing/2014/main" id="{964B714E-6CFD-48A9-BCE6-0DAA2945F72B}"/>
                  </a:ext>
                </a:extLst>
              </p:cNvPr>
              <p:cNvSpPr>
                <a:spLocks noChangeArrowheads="1"/>
              </p:cNvSpPr>
              <p:nvPr/>
            </p:nvSpPr>
            <p:spPr bwMode="auto">
              <a:xfrm>
                <a:off x="225" y="3648"/>
                <a:ext cx="601"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4" name="Group 102">
              <a:extLst>
                <a:ext uri="{FF2B5EF4-FFF2-40B4-BE49-F238E27FC236}">
                  <a16:creationId xmlns:a16="http://schemas.microsoft.com/office/drawing/2014/main" id="{8EDA251E-3310-4391-80C7-FA3293A0D3BF}"/>
                </a:ext>
              </a:extLst>
            </p:cNvPr>
            <p:cNvGrpSpPr>
              <a:grpSpLocks/>
            </p:cNvGrpSpPr>
            <p:nvPr/>
          </p:nvGrpSpPr>
          <p:grpSpPr bwMode="auto">
            <a:xfrm>
              <a:off x="826" y="3648"/>
              <a:ext cx="668" cy="570"/>
              <a:chOff x="826" y="3648"/>
              <a:chExt cx="668" cy="570"/>
            </a:xfrm>
          </p:grpSpPr>
          <p:sp>
            <p:nvSpPr>
              <p:cNvPr id="32811" name="Rectangle 34">
                <a:extLst>
                  <a:ext uri="{FF2B5EF4-FFF2-40B4-BE49-F238E27FC236}">
                    <a16:creationId xmlns:a16="http://schemas.microsoft.com/office/drawing/2014/main" id="{FA44773E-6A3D-41FC-93C6-0EABEA002D93}"/>
                  </a:ext>
                </a:extLst>
              </p:cNvPr>
              <p:cNvSpPr>
                <a:spLocks noChangeArrowheads="1"/>
              </p:cNvSpPr>
              <p:nvPr/>
            </p:nvSpPr>
            <p:spPr bwMode="auto">
              <a:xfrm>
                <a:off x="832" y="3654"/>
                <a:ext cx="656"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《劳动在从猿向人转变过程中的作用》</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12" name="Rectangle 101">
                <a:extLst>
                  <a:ext uri="{FF2B5EF4-FFF2-40B4-BE49-F238E27FC236}">
                    <a16:creationId xmlns:a16="http://schemas.microsoft.com/office/drawing/2014/main" id="{92E77804-1149-4737-A33A-1C1D989D7BA8}"/>
                  </a:ext>
                </a:extLst>
              </p:cNvPr>
              <p:cNvSpPr>
                <a:spLocks noChangeArrowheads="1"/>
              </p:cNvSpPr>
              <p:nvPr/>
            </p:nvSpPr>
            <p:spPr bwMode="auto">
              <a:xfrm>
                <a:off x="826" y="3648"/>
                <a:ext cx="668"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5" name="Group 104">
              <a:extLst>
                <a:ext uri="{FF2B5EF4-FFF2-40B4-BE49-F238E27FC236}">
                  <a16:creationId xmlns:a16="http://schemas.microsoft.com/office/drawing/2014/main" id="{FE3DFB62-BCCF-4AD2-82B1-A3F03CA76E7F}"/>
                </a:ext>
              </a:extLst>
            </p:cNvPr>
            <p:cNvGrpSpPr>
              <a:grpSpLocks/>
            </p:cNvGrpSpPr>
            <p:nvPr/>
          </p:nvGrpSpPr>
          <p:grpSpPr bwMode="auto">
            <a:xfrm>
              <a:off x="1494" y="3648"/>
              <a:ext cx="690" cy="570"/>
              <a:chOff x="1494" y="3648"/>
              <a:chExt cx="690" cy="570"/>
            </a:xfrm>
          </p:grpSpPr>
          <p:sp>
            <p:nvSpPr>
              <p:cNvPr id="32809" name="Rectangle 35">
                <a:extLst>
                  <a:ext uri="{FF2B5EF4-FFF2-40B4-BE49-F238E27FC236}">
                    <a16:creationId xmlns:a16="http://schemas.microsoft.com/office/drawing/2014/main" id="{FDFF820A-1B98-414B-A9A3-CB8CCC55ECEC}"/>
                  </a:ext>
                </a:extLst>
              </p:cNvPr>
              <p:cNvSpPr>
                <a:spLocks noChangeArrowheads="1"/>
              </p:cNvSpPr>
              <p:nvPr/>
            </p:nvSpPr>
            <p:spPr bwMode="auto">
              <a:xfrm>
                <a:off x="1500" y="3654"/>
                <a:ext cx="678"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[劳动在从猿向人转变过程中的作用</a:t>
                </a:r>
                <a:r>
                  <a:rPr kumimoji="0" lang="zh-CN" altLang="en-US" sz="1200">
                    <a:solidFill>
                      <a:schemeClr val="accent5">
                        <a:lumMod val="75000"/>
                      </a:schemeClr>
                    </a:solidFill>
                    <a:latin typeface="Times New Roman" panose="02020603050405020304" pitchFamily="18" charset="0"/>
                  </a:rPr>
                  <a:t>]</a:t>
                </a: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10" name="Rectangle 103">
                <a:extLst>
                  <a:ext uri="{FF2B5EF4-FFF2-40B4-BE49-F238E27FC236}">
                    <a16:creationId xmlns:a16="http://schemas.microsoft.com/office/drawing/2014/main" id="{5ED38EC0-BC73-4FFC-8EDA-0DD6D7CB661D}"/>
                  </a:ext>
                </a:extLst>
              </p:cNvPr>
              <p:cNvSpPr>
                <a:spLocks noChangeArrowheads="1"/>
              </p:cNvSpPr>
              <p:nvPr/>
            </p:nvSpPr>
            <p:spPr bwMode="auto">
              <a:xfrm>
                <a:off x="1494" y="3648"/>
                <a:ext cx="690"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nvGrpSpPr>
            <p:cNvPr id="32806" name="Group 106">
              <a:extLst>
                <a:ext uri="{FF2B5EF4-FFF2-40B4-BE49-F238E27FC236}">
                  <a16:creationId xmlns:a16="http://schemas.microsoft.com/office/drawing/2014/main" id="{9EB1B5C3-D0D2-4870-B7D4-DAD2248A51E3}"/>
                </a:ext>
              </a:extLst>
            </p:cNvPr>
            <p:cNvGrpSpPr>
              <a:grpSpLocks/>
            </p:cNvGrpSpPr>
            <p:nvPr/>
          </p:nvGrpSpPr>
          <p:grpSpPr bwMode="auto">
            <a:xfrm>
              <a:off x="2184" y="3648"/>
              <a:ext cx="1465" cy="570"/>
              <a:chOff x="2184" y="3648"/>
              <a:chExt cx="1465" cy="570"/>
            </a:xfrm>
          </p:grpSpPr>
          <p:sp>
            <p:nvSpPr>
              <p:cNvPr id="32807" name="Rectangle 36">
                <a:extLst>
                  <a:ext uri="{FF2B5EF4-FFF2-40B4-BE49-F238E27FC236}">
                    <a16:creationId xmlns:a16="http://schemas.microsoft.com/office/drawing/2014/main" id="{61F5C026-89AC-4B73-9F2D-A97E2E55C4DB}"/>
                  </a:ext>
                </a:extLst>
              </p:cNvPr>
              <p:cNvSpPr>
                <a:spLocks noChangeArrowheads="1"/>
              </p:cNvSpPr>
              <p:nvPr/>
            </p:nvSpPr>
            <p:spPr bwMode="auto">
              <a:xfrm>
                <a:off x="2190" y="3654"/>
                <a:ext cx="1453"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a:solidFill>
                      <a:schemeClr val="accent5">
                        <a:lumMod val="75000"/>
                      </a:schemeClr>
                    </a:solidFill>
                    <a:latin typeface="宋体" panose="02010600030101010101" pitchFamily="2" charset="-122"/>
                  </a:rPr>
                  <a:t>论述了劳动创造了人,创造了社会，实现了辩证唯物主义向历史唯物主义的过渡</a:t>
                </a:r>
                <a:endParaRPr kumimoji="0" lang="zh-CN" altLang="en-US" sz="1200">
                  <a:solidFill>
                    <a:schemeClr val="accent5">
                      <a:lumMod val="75000"/>
                    </a:schemeClr>
                  </a:solidFill>
                  <a:latin typeface="Times New Roman" panose="02020603050405020304" pitchFamily="18" charset="0"/>
                </a:endParaRPr>
              </a:p>
              <a:p>
                <a:pPr>
                  <a:spcBef>
                    <a:spcPct val="0"/>
                  </a:spcBef>
                  <a:buClrTx/>
                  <a:buSzTx/>
                  <a:buFontTx/>
                  <a:buNone/>
                </a:pPr>
                <a:endParaRPr kumimoji="0" lang="zh-CN" altLang="en-US" sz="1200">
                  <a:solidFill>
                    <a:schemeClr val="accent5">
                      <a:lumMod val="75000"/>
                    </a:schemeClr>
                  </a:solidFill>
                  <a:latin typeface="Times New Roman" panose="02020603050405020304" pitchFamily="18" charset="0"/>
                </a:endParaRPr>
              </a:p>
            </p:txBody>
          </p:sp>
          <p:sp>
            <p:nvSpPr>
              <p:cNvPr id="32808" name="Rectangle 105">
                <a:extLst>
                  <a:ext uri="{FF2B5EF4-FFF2-40B4-BE49-F238E27FC236}">
                    <a16:creationId xmlns:a16="http://schemas.microsoft.com/office/drawing/2014/main" id="{EB512D67-543D-4683-B80C-7E0D23E39F77}"/>
                  </a:ext>
                </a:extLst>
              </p:cNvPr>
              <p:cNvSpPr>
                <a:spLocks noChangeArrowheads="1"/>
              </p:cNvSpPr>
              <p:nvPr/>
            </p:nvSpPr>
            <p:spPr bwMode="auto">
              <a:xfrm>
                <a:off x="2184" y="3648"/>
                <a:ext cx="1465" cy="57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200">
                  <a:solidFill>
                    <a:schemeClr val="accent5">
                      <a:lumMod val="75000"/>
                    </a:schemeClr>
                  </a:solidFill>
                </a:endParaRPr>
              </a:p>
            </p:txBody>
          </p:sp>
        </p:grpSp>
      </p:grpSp>
      <p:sp>
        <p:nvSpPr>
          <p:cNvPr id="32771" name="Rectangle 11">
            <a:extLst>
              <a:ext uri="{FF2B5EF4-FFF2-40B4-BE49-F238E27FC236}">
                <a16:creationId xmlns:a16="http://schemas.microsoft.com/office/drawing/2014/main" id="{4EA838BD-BB28-451C-B41A-45163A390927}"/>
              </a:ext>
            </a:extLst>
          </p:cNvPr>
          <p:cNvSpPr>
            <a:spLocks noChangeArrowheads="1"/>
          </p:cNvSpPr>
          <p:nvPr/>
        </p:nvSpPr>
        <p:spPr bwMode="auto">
          <a:xfrm>
            <a:off x="6011863" y="381000"/>
            <a:ext cx="14747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a:spcBef>
                <a:spcPct val="0"/>
              </a:spcBef>
              <a:buClrTx/>
              <a:buSzTx/>
              <a:buFontTx/>
              <a:buNone/>
            </a:pPr>
            <a:r>
              <a:rPr kumimoji="0" lang="zh-CN" altLang="en-US" sz="1200" dirty="0">
                <a:solidFill>
                  <a:schemeClr val="accent5">
                    <a:lumMod val="75000"/>
                  </a:schemeClr>
                </a:solidFill>
                <a:latin typeface="宋体" panose="02010600030101010101" pitchFamily="2" charset="-122"/>
              </a:rPr>
              <a:t>论述内容</a:t>
            </a:r>
            <a:endParaRPr kumimoji="0" lang="en-US" altLang="zh-CN" sz="1200" dirty="0">
              <a:solidFill>
                <a:schemeClr val="accent5">
                  <a:lumMod val="75000"/>
                </a:schemeClr>
              </a:solidFill>
              <a:latin typeface="宋体" panose="02010600030101010101" pitchFamily="2" charset="-122"/>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A58E825-EDE5-46F1-9635-33B5789F2A23}"/>
              </a:ext>
            </a:extLst>
          </p:cNvPr>
          <p:cNvSpPr>
            <a:spLocks noGrp="1" noChangeArrowheads="1"/>
          </p:cNvSpPr>
          <p:nvPr>
            <p:ph type="title"/>
          </p:nvPr>
        </p:nvSpPr>
        <p:spPr>
          <a:xfrm>
            <a:off x="323528" y="116632"/>
            <a:ext cx="7776000" cy="1143000"/>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３．关于书的名称和内容（</a:t>
            </a:r>
            <a:r>
              <a:rPr kumimoji="0" lang="en-US" altLang="zh-CN" sz="3600" b="1" dirty="0">
                <a:latin typeface="仿宋" panose="02010609060101010101" pitchFamily="49" charset="-122"/>
                <a:ea typeface="仿宋" panose="02010609060101010101" pitchFamily="49" charset="-122"/>
              </a:rPr>
              <a:t>5</a:t>
            </a:r>
            <a:r>
              <a:rPr kumimoji="0" sz="3600" b="1" dirty="0">
                <a:latin typeface="仿宋" panose="02010609060101010101" pitchFamily="49" charset="-122"/>
                <a:ea typeface="仿宋" panose="02010609060101010101" pitchFamily="49" charset="-122"/>
              </a:rPr>
              <a:t>）</a:t>
            </a:r>
          </a:p>
        </p:txBody>
      </p:sp>
      <p:sp>
        <p:nvSpPr>
          <p:cNvPr id="33795" name="Rectangle 3">
            <a:extLst>
              <a:ext uri="{FF2B5EF4-FFF2-40B4-BE49-F238E27FC236}">
                <a16:creationId xmlns:a16="http://schemas.microsoft.com/office/drawing/2014/main" id="{C606C0D7-50D3-4571-88E3-402A08A2230A}"/>
              </a:ext>
            </a:extLst>
          </p:cNvPr>
          <p:cNvSpPr>
            <a:spLocks noGrp="1"/>
          </p:cNvSpPr>
          <p:nvPr>
            <p:ph type="body" idx="1"/>
          </p:nvPr>
        </p:nvSpPr>
        <p:spPr>
          <a:xfrm>
            <a:off x="827584" y="2286000"/>
            <a:ext cx="7772400" cy="1512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总体来说，</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不是一个完整的体系，而是由许多片段和随感组合起来的。所以有关书的编排次序，出现了争议和分歧。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95FAE36-EC9C-4955-963C-047C1391F646}"/>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1</a:t>
            </a:r>
            <a:r>
              <a:rPr kumimoji="0" sz="3600" b="1" dirty="0">
                <a:latin typeface="仿宋" panose="02010609060101010101" pitchFamily="49" charset="-122"/>
                <a:ea typeface="仿宋" panose="02010609060101010101" pitchFamily="49" charset="-122"/>
              </a:rPr>
              <a:t>）</a:t>
            </a:r>
          </a:p>
        </p:txBody>
      </p:sp>
      <p:sp>
        <p:nvSpPr>
          <p:cNvPr id="34819" name="Rectangle 3">
            <a:extLst>
              <a:ext uri="{FF2B5EF4-FFF2-40B4-BE49-F238E27FC236}">
                <a16:creationId xmlns:a16="http://schemas.microsoft.com/office/drawing/2014/main" id="{CC10219B-2912-451C-9E67-56583F966E06}"/>
              </a:ext>
            </a:extLst>
          </p:cNvPr>
          <p:cNvSpPr>
            <a:spLocks noGrp="1"/>
          </p:cNvSpPr>
          <p:nvPr>
            <p:ph type="body" idx="1"/>
          </p:nvPr>
        </p:nvSpPr>
        <p:spPr>
          <a:xfrm>
            <a:off x="285750" y="1571625"/>
            <a:ext cx="5072063" cy="5000625"/>
          </a:xfrm>
        </p:spPr>
        <p:txBody>
          <a:bodyPr/>
          <a:lstStyle/>
          <a:p>
            <a:pPr eaLnBrk="1" hangingPunct="1">
              <a:spcBef>
                <a:spcPct val="0"/>
              </a:spcBef>
            </a:pPr>
            <a:r>
              <a:rPr kumimoji="0" lang="zh-CN" altLang="en-US" sz="2800" b="1" dirty="0">
                <a:latin typeface="仿宋" panose="02010609060101010101" pitchFamily="49" charset="-122"/>
                <a:ea typeface="仿宋" panose="02010609060101010101" pitchFamily="49" charset="-122"/>
              </a:rPr>
              <a:t>恩格斯的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和恩格斯的其它著作一样，曾引起较大轰动。</a:t>
            </a:r>
          </a:p>
          <a:p>
            <a:pPr eaLnBrk="1" hangingPunct="1">
              <a:spcBef>
                <a:spcPct val="0"/>
              </a:spcBef>
            </a:pPr>
            <a:r>
              <a:rPr kumimoji="0" lang="zh-CN" altLang="en-US" sz="2800" b="1" dirty="0">
                <a:latin typeface="仿宋" panose="02010609060101010101" pitchFamily="49" charset="-122"/>
                <a:ea typeface="仿宋" panose="02010609060101010101" pitchFamily="49" charset="-122"/>
              </a:rPr>
              <a:t>在苏联、日本和中国，对</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基本持欢迎态度。</a:t>
            </a:r>
          </a:p>
          <a:p>
            <a:pPr eaLnBrk="1" hangingPunct="1">
              <a:spcBef>
                <a:spcPct val="0"/>
              </a:spcBef>
            </a:pPr>
            <a:endParaRPr kumimoji="0" lang="zh-CN" altLang="en-US" sz="2800" b="1" dirty="0">
              <a:latin typeface="仿宋" panose="02010609060101010101" pitchFamily="49" charset="-122"/>
              <a:ea typeface="仿宋" panose="02010609060101010101" pitchFamily="49" charset="-122"/>
            </a:endParaRPr>
          </a:p>
          <a:p>
            <a:pPr eaLnBrk="1" hangingPunct="1">
              <a:spcBef>
                <a:spcPct val="0"/>
              </a:spcBef>
            </a:pPr>
            <a:r>
              <a:rPr kumimoji="0" lang="zh-CN" altLang="en-US" sz="2800" b="1" dirty="0">
                <a:latin typeface="仿宋" panose="02010609060101010101" pitchFamily="49" charset="-122"/>
                <a:ea typeface="仿宋" panose="02010609060101010101" pitchFamily="49" charset="-122"/>
              </a:rPr>
              <a:t>但是，这部著作从一开始就受到另外一些人的轻视和低评，并由于爱因斯坦的评价，引发了一段历史公案。 </a:t>
            </a:r>
          </a:p>
        </p:txBody>
      </p:sp>
      <p:pic>
        <p:nvPicPr>
          <p:cNvPr id="34820" name="Picture 6">
            <a:extLst>
              <a:ext uri="{FF2B5EF4-FFF2-40B4-BE49-F238E27FC236}">
                <a16:creationId xmlns:a16="http://schemas.microsoft.com/office/drawing/2014/main" id="{4CCE13B0-42BE-48DA-8CFB-8ED219416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575" y="2996952"/>
            <a:ext cx="3495675" cy="344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0796A-B392-4877-9C66-D3AFC39BF494}"/>
              </a:ext>
            </a:extLst>
          </p:cNvPr>
          <p:cNvSpPr>
            <a:spLocks noGrp="1"/>
          </p:cNvSpPr>
          <p:nvPr>
            <p:ph type="title"/>
          </p:nvPr>
        </p:nvSpPr>
        <p:spPr/>
        <p:txBody>
          <a:bodyPr>
            <a:normAutofit/>
          </a:bodyPr>
          <a:lstStyle/>
          <a:p>
            <a:r>
              <a:rPr kumimoji="0" lang="en-US" altLang="zh-CN" sz="3600" b="1" dirty="0">
                <a:latin typeface="仿宋" panose="02010609060101010101" pitchFamily="49" charset="-122"/>
                <a:ea typeface="仿宋" panose="02010609060101010101" pitchFamily="49" charset="-122"/>
              </a:rPr>
              <a:t>1. </a:t>
            </a:r>
            <a:r>
              <a:rPr kumimoji="0" lang="zh-CN" altLang="en-US" sz="3600" b="1" dirty="0">
                <a:latin typeface="仿宋" panose="02010609060101010101" pitchFamily="49" charset="-122"/>
                <a:ea typeface="仿宋" panose="02010609060101010101" pitchFamily="49" charset="-122"/>
              </a:rPr>
              <a:t>问题与挑战（</a:t>
            </a:r>
            <a:r>
              <a:rPr kumimoji="0" lang="en-US" altLang="zh-CN" sz="3600" b="1" dirty="0">
                <a:latin typeface="仿宋" panose="02010609060101010101" pitchFamily="49" charset="-122"/>
                <a:ea typeface="仿宋" panose="02010609060101010101" pitchFamily="49" charset="-122"/>
              </a:rPr>
              <a:t>1</a:t>
            </a:r>
            <a:r>
              <a:rPr kumimoji="0" lang="zh-CN" altLang="en-US" sz="3600" b="1" dirty="0">
                <a:latin typeface="仿宋" panose="02010609060101010101" pitchFamily="49" charset="-122"/>
                <a:ea typeface="仿宋" panose="02010609060101010101" pitchFamily="49" charset="-122"/>
              </a:rPr>
              <a:t>）</a:t>
            </a:r>
            <a:endParaRPr lang="zh-CN" altLang="en-US" sz="3600" dirty="0">
              <a:latin typeface="仿宋" panose="02010609060101010101" pitchFamily="49" charset="-122"/>
              <a:ea typeface="仿宋" panose="02010609060101010101" pitchFamily="49" charset="-122"/>
            </a:endParaRPr>
          </a:p>
        </p:txBody>
      </p:sp>
      <p:sp>
        <p:nvSpPr>
          <p:cNvPr id="3" name="内容占位符 2">
            <a:extLst>
              <a:ext uri="{FF2B5EF4-FFF2-40B4-BE49-F238E27FC236}">
                <a16:creationId xmlns:a16="http://schemas.microsoft.com/office/drawing/2014/main" id="{EA66B9C1-A9E5-4753-8247-5B87F1ABCC60}"/>
              </a:ext>
            </a:extLst>
          </p:cNvPr>
          <p:cNvSpPr>
            <a:spLocks noGrp="1"/>
          </p:cNvSpPr>
          <p:nvPr>
            <p:ph idx="1"/>
          </p:nvPr>
        </p:nvSpPr>
        <p:spPr>
          <a:xfrm>
            <a:off x="1979712" y="1628800"/>
            <a:ext cx="4978896" cy="4525963"/>
          </a:xfrm>
        </p:spPr>
        <p:txBody>
          <a:bodyPr/>
          <a:lstStyle/>
          <a:p>
            <a:pPr eaLnBrk="1" hangingPunct="1">
              <a:spcBef>
                <a:spcPct val="0"/>
              </a:spcBef>
              <a:buClrTx/>
              <a:buSzTx/>
              <a:buFontTx/>
              <a:buNone/>
            </a:pPr>
            <a:r>
              <a:rPr lang="zh-CN" altLang="en-US" sz="2800" dirty="0">
                <a:latin typeface="仿宋" panose="02010609060101010101" pitchFamily="49" charset="-122"/>
                <a:ea typeface="仿宋" panose="02010609060101010101" pitchFamily="49" charset="-122"/>
              </a:rPr>
              <a:t> </a:t>
            </a:r>
            <a:endParaRPr lang="en-US" altLang="zh-CN" sz="2800" dirty="0">
              <a:latin typeface="仿宋" panose="02010609060101010101" pitchFamily="49" charset="-122"/>
              <a:ea typeface="仿宋" panose="02010609060101010101" pitchFamily="49" charset="-122"/>
            </a:endParaRPr>
          </a:p>
          <a:p>
            <a:pPr eaLnBrk="1" hangingPunct="1">
              <a:spcBef>
                <a:spcPct val="0"/>
              </a:spcBef>
              <a:buClrTx/>
              <a:buSzTx/>
              <a:buFontTx/>
              <a:buNone/>
            </a:pPr>
            <a:r>
              <a:rPr lang="zh-CN" altLang="en-US" sz="2800" dirty="0">
                <a:latin typeface="仿宋" panose="02010609060101010101" pitchFamily="49" charset="-122"/>
                <a:ea typeface="仿宋" panose="02010609060101010101" pitchFamily="49" charset="-122"/>
              </a:rPr>
              <a:t>单纯依赖科学和技术</a:t>
            </a:r>
          </a:p>
          <a:p>
            <a:pPr eaLnBrk="1" hangingPunct="1">
              <a:spcBef>
                <a:spcPct val="0"/>
              </a:spcBef>
              <a:buClrTx/>
              <a:buSzTx/>
              <a:buFontTx/>
              <a:buNone/>
            </a:pPr>
            <a:r>
              <a:rPr lang="zh-CN" altLang="en-US" sz="2800" dirty="0">
                <a:latin typeface="仿宋" panose="02010609060101010101" pitchFamily="49" charset="-122"/>
                <a:ea typeface="仿宋" panose="02010609060101010101" pitchFamily="49" charset="-122"/>
              </a:rPr>
              <a:t>              不能解决</a:t>
            </a:r>
          </a:p>
          <a:p>
            <a:pPr eaLnBrk="1" hangingPunct="1">
              <a:spcBef>
                <a:spcPct val="0"/>
              </a:spcBef>
              <a:buClrTx/>
              <a:buSzTx/>
              <a:buFontTx/>
              <a:buNone/>
            </a:pPr>
            <a:r>
              <a:rPr lang="zh-CN" altLang="en-US" sz="2800" dirty="0">
                <a:latin typeface="仿宋" panose="02010609060101010101" pitchFamily="49" charset="-122"/>
                <a:ea typeface="仿宋" panose="02010609060101010101" pitchFamily="49" charset="-122"/>
              </a:rPr>
              <a:t>        科学、技术</a:t>
            </a:r>
            <a:r>
              <a:rPr lang="zh-CN" altLang="en-US" sz="4000" dirty="0">
                <a:solidFill>
                  <a:schemeClr val="accent5">
                    <a:lumMod val="60000"/>
                    <a:lumOff val="40000"/>
                  </a:schemeClr>
                </a:solidFill>
                <a:latin typeface="仿宋" panose="02010609060101010101" pitchFamily="49" charset="-122"/>
                <a:ea typeface="仿宋" panose="02010609060101010101" pitchFamily="49" charset="-122"/>
              </a:rPr>
              <a:t>与</a:t>
            </a:r>
            <a:r>
              <a:rPr lang="zh-CN" altLang="en-US" sz="2800" dirty="0">
                <a:latin typeface="仿宋" panose="02010609060101010101" pitchFamily="49" charset="-122"/>
                <a:ea typeface="仿宋" panose="02010609060101010101" pitchFamily="49" charset="-122"/>
              </a:rPr>
              <a:t>社会</a:t>
            </a:r>
          </a:p>
          <a:p>
            <a:pPr eaLnBrk="1" hangingPunct="1">
              <a:spcBef>
                <a:spcPct val="0"/>
              </a:spcBef>
              <a:buClrTx/>
              <a:buSzTx/>
              <a:buFontTx/>
              <a:buNone/>
            </a:pPr>
            <a:r>
              <a:rPr lang="zh-CN" altLang="en-US" sz="2800" dirty="0">
                <a:latin typeface="仿宋" panose="02010609060101010101" pitchFamily="49" charset="-122"/>
                <a:ea typeface="仿宋" panose="02010609060101010101" pitchFamily="49" charset="-122"/>
              </a:rPr>
              <a:t>            </a:t>
            </a:r>
            <a:r>
              <a:rPr lang="zh-CN" altLang="en-US" sz="3600" dirty="0">
                <a:solidFill>
                  <a:schemeClr val="accent5">
                    <a:lumMod val="60000"/>
                    <a:lumOff val="40000"/>
                  </a:schemeClr>
                </a:solidFill>
                <a:latin typeface="仿宋" panose="02010609060101010101" pitchFamily="49" charset="-122"/>
                <a:ea typeface="仿宋" panose="02010609060101010101" pitchFamily="49" charset="-122"/>
              </a:rPr>
              <a:t>相 互 作 用</a:t>
            </a:r>
          </a:p>
          <a:p>
            <a:pPr eaLnBrk="1" hangingPunct="1">
              <a:spcBef>
                <a:spcPct val="0"/>
              </a:spcBef>
              <a:buClrTx/>
              <a:buSzTx/>
              <a:buFontTx/>
              <a:buNone/>
            </a:pPr>
            <a:r>
              <a:rPr lang="zh-CN" altLang="en-US" sz="3600" dirty="0">
                <a:solidFill>
                  <a:schemeClr val="accent5">
                    <a:lumMod val="60000"/>
                    <a:lumOff val="40000"/>
                  </a:schemeClr>
                </a:solidFill>
                <a:latin typeface="仿宋" panose="02010609060101010101" pitchFamily="49" charset="-122"/>
                <a:ea typeface="仿宋" panose="02010609060101010101" pitchFamily="49" charset="-122"/>
              </a:rPr>
              <a:t>             的问题</a:t>
            </a:r>
            <a:endParaRPr lang="zh-CN" altLang="en-US" sz="2800" dirty="0">
              <a:solidFill>
                <a:schemeClr val="accent5">
                  <a:lumMod val="60000"/>
                  <a:lumOff val="40000"/>
                </a:schemeClr>
              </a:solidFill>
              <a:latin typeface="仿宋" panose="02010609060101010101" pitchFamily="49" charset="-122"/>
              <a:ea typeface="仿宋" panose="02010609060101010101" pitchFamily="49" charset="-122"/>
            </a:endParaRPr>
          </a:p>
          <a:p>
            <a:endParaRPr lang="zh-CN" altLang="en-US" sz="2800" dirty="0">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9E298A57-DEF2-469B-87BF-AE952F26BDD2}"/>
              </a:ext>
            </a:extLst>
          </p:cNvPr>
          <p:cNvPicPr>
            <a:picLocks noChangeAspect="1"/>
          </p:cNvPicPr>
          <p:nvPr/>
        </p:nvPicPr>
        <p:blipFill rotWithShape="1">
          <a:blip r:embed="rId3">
            <a:clrChange>
              <a:clrFrom>
                <a:srgbClr val="FEFEFE"/>
              </a:clrFrom>
              <a:clrTo>
                <a:srgbClr val="FEFEFE">
                  <a:alpha val="0"/>
                </a:srgbClr>
              </a:clrTo>
            </a:clrChange>
          </a:blip>
          <a:srcRect l="65166" t="4887" b="75747"/>
          <a:stretch>
            <a:fillRect/>
          </a:stretch>
        </p:blipFill>
        <p:spPr>
          <a:xfrm>
            <a:off x="7325632" y="5430584"/>
            <a:ext cx="1814286" cy="1427416"/>
          </a:xfrm>
          <a:custGeom>
            <a:avLst/>
            <a:gdLst>
              <a:gd name="connsiteX0" fmla="*/ 0 w 3729350"/>
              <a:gd name="connsiteY0" fmla="*/ 0 h 2699562"/>
              <a:gd name="connsiteX1" fmla="*/ 3729350 w 3729350"/>
              <a:gd name="connsiteY1" fmla="*/ 0 h 2699562"/>
              <a:gd name="connsiteX2" fmla="*/ 3729350 w 3729350"/>
              <a:gd name="connsiteY2" fmla="*/ 2699562 h 2699562"/>
              <a:gd name="connsiteX3" fmla="*/ 0 w 3729350"/>
              <a:gd name="connsiteY3" fmla="*/ 2699562 h 2699562"/>
              <a:gd name="connsiteX4" fmla="*/ 0 w 3729350"/>
              <a:gd name="connsiteY4" fmla="*/ 0 h 2699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350" h="2699562">
                <a:moveTo>
                  <a:pt x="0" y="0"/>
                </a:moveTo>
                <a:lnTo>
                  <a:pt x="3729350" y="0"/>
                </a:lnTo>
                <a:lnTo>
                  <a:pt x="3729350" y="2699562"/>
                </a:lnTo>
                <a:lnTo>
                  <a:pt x="0" y="2699562"/>
                </a:lnTo>
                <a:lnTo>
                  <a:pt x="0" y="0"/>
                </a:lnTo>
                <a:close/>
              </a:path>
            </a:pathLst>
          </a:custGeom>
        </p:spPr>
      </p:pic>
    </p:spTree>
    <p:extLst>
      <p:ext uri="{BB962C8B-B14F-4D97-AF65-F5344CB8AC3E}">
        <p14:creationId xmlns:p14="http://schemas.microsoft.com/office/powerpoint/2010/main" val="388912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56186FD-21F9-4D0D-A296-625317C33D26}"/>
              </a:ext>
            </a:extLst>
          </p:cNvPr>
          <p:cNvSpPr>
            <a:spLocks noGrp="1" noChangeArrowheads="1"/>
          </p:cNvSpPr>
          <p:nvPr>
            <p:ph type="title"/>
          </p:nvPr>
        </p:nvSpPr>
        <p:spPr>
          <a:xfrm>
            <a:off x="457200" y="274638"/>
            <a:ext cx="8435975" cy="777875"/>
          </a:xfrm>
        </p:spPr>
        <p:txBody>
          <a:bodyPr vert="horz" wrap="square" lIns="91440" tIns="45720" rIns="91440" bIns="45720" numCol="1" anchor="ctr" anchorCtr="0" compatLnSpc="1">
            <a:prstTxWarp prst="textNoShape">
              <a:avLst/>
            </a:prstTxWarp>
            <a:normAutofit/>
          </a:bodyPr>
          <a:lstStyle/>
          <a:p>
            <a:r>
              <a:rPr kumimoji="0" sz="3600" b="1" dirty="0">
                <a:latin typeface="仿宋" panose="02010609060101010101" pitchFamily="49" charset="-122"/>
                <a:ea typeface="仿宋" panose="02010609060101010101" pitchFamily="49" charset="-122"/>
              </a:rPr>
              <a:t>４</a:t>
            </a:r>
            <a:r>
              <a:rPr kumimoji="0" lang="en-US" altLang="zh-CN" sz="3600" b="1" dirty="0">
                <a:latin typeface="仿宋" panose="02010609060101010101" pitchFamily="49" charset="-122"/>
                <a:ea typeface="仿宋" panose="02010609060101010101" pitchFamily="49" charset="-122"/>
              </a:rPr>
              <a:t>.</a:t>
            </a:r>
            <a:r>
              <a:rPr kumimoji="0" sz="3600" b="1" dirty="0">
                <a:latin typeface="仿宋" panose="02010609060101010101" pitchFamily="49" charset="-122"/>
                <a:ea typeface="仿宋" panose="02010609060101010101" pitchFamily="49" charset="-122"/>
              </a:rPr>
              <a:t>相关评价引发的一段历史公案（</a:t>
            </a:r>
            <a:r>
              <a:rPr kumimoji="0" lang="en-US" altLang="zh-CN" sz="3600" b="1" dirty="0">
                <a:latin typeface="仿宋" panose="02010609060101010101" pitchFamily="49" charset="-122"/>
                <a:ea typeface="仿宋" panose="02010609060101010101" pitchFamily="49" charset="-122"/>
              </a:rPr>
              <a:t>2</a:t>
            </a:r>
            <a:r>
              <a:rPr kumimoji="0" sz="3600" b="1" dirty="0">
                <a:latin typeface="仿宋" panose="02010609060101010101" pitchFamily="49" charset="-122"/>
                <a:ea typeface="仿宋" panose="02010609060101010101" pitchFamily="49" charset="-122"/>
              </a:rPr>
              <a:t>）</a:t>
            </a:r>
          </a:p>
        </p:txBody>
      </p:sp>
      <p:sp>
        <p:nvSpPr>
          <p:cNvPr id="35843" name="Rectangle 3">
            <a:extLst>
              <a:ext uri="{FF2B5EF4-FFF2-40B4-BE49-F238E27FC236}">
                <a16:creationId xmlns:a16="http://schemas.microsoft.com/office/drawing/2014/main" id="{22056C42-9A6A-44A3-87D8-C1956E99F64A}"/>
              </a:ext>
            </a:extLst>
          </p:cNvPr>
          <p:cNvSpPr>
            <a:spLocks noGrp="1"/>
          </p:cNvSpPr>
          <p:nvPr>
            <p:ph type="body" idx="1"/>
          </p:nvPr>
        </p:nvSpPr>
        <p:spPr>
          <a:xfrm>
            <a:off x="361364" y="1809155"/>
            <a:ext cx="8391525" cy="3239690"/>
          </a:xfrm>
        </p:spPr>
        <p:txBody>
          <a:bodyPr/>
          <a:lstStyle/>
          <a:p>
            <a:pPr eaLnBrk="1" hangingPunct="1"/>
            <a:r>
              <a:rPr kumimoji="0" lang="zh-CN" altLang="en-US" sz="2800" b="1" dirty="0">
                <a:latin typeface="仿宋" panose="02010609060101010101" pitchFamily="49" charset="-122"/>
                <a:ea typeface="仿宋" panose="02010609060101010101" pitchFamily="49" charset="-122"/>
              </a:rPr>
              <a:t>俄共发现了恩格斯的遗稿后，责问伯恩斯坦为何擅自将其搁置而不予出版。</a:t>
            </a:r>
          </a:p>
          <a:p>
            <a:pPr eaLnBrk="1" hangingPunct="1"/>
            <a:r>
              <a:rPr kumimoji="0" lang="zh-CN" altLang="en-US" sz="2800" b="1" dirty="0">
                <a:latin typeface="仿宋" panose="02010609060101010101" pitchFamily="49" charset="-122"/>
                <a:ea typeface="仿宋" panose="02010609060101010101" pitchFamily="49" charset="-122"/>
              </a:rPr>
              <a:t>伯恩斯坦：恩格斯死后不久，德国社会民主党中央委托物理学家、党员阿龙斯研究马克思和恩格斯关于自然科学和数学的遗稿是否可以发表。阿龙斯审读后，认为内容太陈旧，完全不能发表。以此为借口，长期埋没</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手稿。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7681C5F-7986-465D-8175-7A49AEB7203D}"/>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3</a:t>
            </a:r>
            <a:r>
              <a:rPr kumimoji="0" sz="3600" b="1" dirty="0">
                <a:latin typeface="仿宋" panose="02010609060101010101" pitchFamily="49" charset="-122"/>
                <a:ea typeface="仿宋" panose="02010609060101010101" pitchFamily="49" charset="-122"/>
              </a:rPr>
              <a:t>）</a:t>
            </a:r>
          </a:p>
        </p:txBody>
      </p:sp>
      <p:sp>
        <p:nvSpPr>
          <p:cNvPr id="36867" name="Rectangle 3">
            <a:extLst>
              <a:ext uri="{FF2B5EF4-FFF2-40B4-BE49-F238E27FC236}">
                <a16:creationId xmlns:a16="http://schemas.microsoft.com/office/drawing/2014/main" id="{D1E3F00B-A105-4FCE-9E4E-10FB55A2E35A}"/>
              </a:ext>
            </a:extLst>
          </p:cNvPr>
          <p:cNvSpPr>
            <a:spLocks noGrp="1"/>
          </p:cNvSpPr>
          <p:nvPr>
            <p:ph type="body" idx="1"/>
          </p:nvPr>
        </p:nvSpPr>
        <p:spPr>
          <a:xfrm>
            <a:off x="611188" y="1773238"/>
            <a:ext cx="7772400" cy="2951906"/>
          </a:xfrm>
        </p:spPr>
        <p:txBody>
          <a:bodyPr/>
          <a:lstStyle/>
          <a:p>
            <a:pPr eaLnBrk="1" hangingPunct="1"/>
            <a:r>
              <a:rPr kumimoji="0" lang="en-US" altLang="zh-CN" sz="2800" b="1" dirty="0">
                <a:latin typeface="仿宋" panose="02010609060101010101" pitchFamily="49" charset="-122"/>
                <a:ea typeface="仿宋" panose="02010609060101010101" pitchFamily="49" charset="-122"/>
              </a:rPr>
              <a:t>1924</a:t>
            </a:r>
            <a:r>
              <a:rPr kumimoji="0" lang="zh-CN" altLang="en-US" sz="2800" b="1" dirty="0">
                <a:latin typeface="仿宋" panose="02010609060101010101" pitchFamily="49" charset="-122"/>
                <a:ea typeface="仿宋" panose="02010609060101010101" pitchFamily="49" charset="-122"/>
              </a:rPr>
              <a:t>年春天，梁赞诺夫找伯恩斯坦谈这部手稿的出版问题时，据说是为了推脱责任，伯恩斯坦又把这部稿送交爱因斯坦审读，要爱因斯坦判断，是否可以出版。</a:t>
            </a:r>
          </a:p>
          <a:p>
            <a:pPr algn="just" eaLnBrk="1" hangingPunct="1"/>
            <a:r>
              <a:rPr kumimoji="0" lang="zh-CN" altLang="en-US" sz="2800" b="1" dirty="0">
                <a:latin typeface="仿宋" panose="02010609060101010101" pitchFamily="49" charset="-122"/>
                <a:ea typeface="仿宋" panose="02010609060101010101" pitchFamily="49" charset="-122"/>
              </a:rPr>
              <a:t>爱因斯坦于</a:t>
            </a:r>
            <a:r>
              <a:rPr kumimoji="0" lang="en-US" altLang="zh-CN" sz="2800" b="1" dirty="0">
                <a:latin typeface="仿宋" panose="02010609060101010101" pitchFamily="49" charset="-122"/>
                <a:ea typeface="仿宋" panose="02010609060101010101" pitchFamily="49" charset="-122"/>
              </a:rPr>
              <a:t>1924</a:t>
            </a:r>
            <a:r>
              <a:rPr kumimoji="0" lang="zh-CN" altLang="en-US" sz="2800" b="1" dirty="0">
                <a:latin typeface="仿宋" panose="02010609060101010101" pitchFamily="49" charset="-122"/>
                <a:ea typeface="仿宋" panose="02010609060101010101" pitchFamily="49" charset="-122"/>
              </a:rPr>
              <a:t>年 </a:t>
            </a:r>
            <a:r>
              <a:rPr kumimoji="0" lang="en-US" altLang="zh-CN" sz="2800" b="1" dirty="0">
                <a:latin typeface="仿宋" panose="02010609060101010101" pitchFamily="49" charset="-122"/>
                <a:ea typeface="仿宋" panose="02010609060101010101" pitchFamily="49" charset="-122"/>
              </a:rPr>
              <a:t>6</a:t>
            </a:r>
            <a:r>
              <a:rPr kumimoji="0" lang="zh-CN" altLang="en-US" sz="2800" b="1" dirty="0">
                <a:latin typeface="仿宋" panose="02010609060101010101" pitchFamily="49" charset="-122"/>
                <a:ea typeface="仿宋" panose="02010609060101010101" pitchFamily="49" charset="-122"/>
              </a:rPr>
              <a:t>月</a:t>
            </a:r>
            <a:r>
              <a:rPr kumimoji="0" lang="en-US" altLang="zh-CN" sz="2800" b="1" dirty="0">
                <a:latin typeface="仿宋" panose="02010609060101010101" pitchFamily="49" charset="-122"/>
                <a:ea typeface="仿宋" panose="02010609060101010101" pitchFamily="49" charset="-122"/>
              </a:rPr>
              <a:t>30</a:t>
            </a:r>
            <a:r>
              <a:rPr kumimoji="0" lang="zh-CN" altLang="en-US" sz="2800" b="1" dirty="0">
                <a:latin typeface="仿宋" panose="02010609060101010101" pitchFamily="49" charset="-122"/>
                <a:ea typeface="仿宋" panose="02010609060101010101" pitchFamily="49" charset="-122"/>
              </a:rPr>
              <a:t>日给伯恩斯坦回信，发表了自己的意见。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FA9564D-F0D7-47F5-ACC5-45B540B0AC0C}"/>
              </a:ext>
            </a:extLst>
          </p:cNvPr>
          <p:cNvSpPr>
            <a:spLocks noGrp="1" noChangeArrowheads="1"/>
          </p:cNvSpPr>
          <p:nvPr>
            <p:ph type="title"/>
          </p:nvPr>
        </p:nvSpPr>
        <p:spPr>
          <a:xfrm>
            <a:off x="483327" y="195262"/>
            <a:ext cx="7776000" cy="1143000"/>
          </a:xfrm>
        </p:spPr>
        <p:txBody>
          <a:bodyPr vert="horz" wrap="square" lIns="91440" tIns="45720" rIns="91440" bIns="45720" numCol="1" anchor="ctr" anchorCtr="0" compatLnSpc="1">
            <a:prstTxWarp prst="textNoShape">
              <a:avLst/>
            </a:prstTxWarp>
            <a:normAutofit fontScale="90000"/>
          </a:bodyPr>
          <a:lstStyle/>
          <a:p>
            <a:pPr algn="ctr"/>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4</a:t>
            </a:r>
            <a:r>
              <a:rPr kumimoji="0" sz="3600" b="1" dirty="0">
                <a:latin typeface="仿宋" panose="02010609060101010101" pitchFamily="49" charset="-122"/>
                <a:ea typeface="仿宋" panose="02010609060101010101" pitchFamily="49" charset="-122"/>
              </a:rPr>
              <a:t>）</a:t>
            </a:r>
            <a:br>
              <a:rPr kumimoji="0" lang="en-US" altLang="zh-CN" sz="3600" b="1" dirty="0">
                <a:latin typeface="仿宋" panose="02010609060101010101" pitchFamily="49" charset="-122"/>
                <a:ea typeface="仿宋" panose="02010609060101010101" pitchFamily="49" charset="-122"/>
              </a:rPr>
            </a:br>
            <a:r>
              <a:rPr kumimoji="0" lang="en-US" altLang="zh-CN" sz="3600" b="1" dirty="0">
                <a:latin typeface="仿宋" panose="02010609060101010101" pitchFamily="49" charset="-122"/>
                <a:ea typeface="仿宋" panose="02010609060101010101" pitchFamily="49" charset="-122"/>
              </a:rPr>
              <a:t>——</a:t>
            </a:r>
            <a:r>
              <a:rPr kumimoji="0" sz="3600" b="1" dirty="0">
                <a:latin typeface="仿宋" panose="02010609060101010101" pitchFamily="49" charset="-122"/>
                <a:ea typeface="仿宋" panose="02010609060101010101" pitchFamily="49" charset="-122"/>
              </a:rPr>
              <a:t>爱因斯坦的回信</a:t>
            </a:r>
          </a:p>
        </p:txBody>
      </p:sp>
      <p:sp>
        <p:nvSpPr>
          <p:cNvPr id="37891" name="Rectangle 3">
            <a:extLst>
              <a:ext uri="{FF2B5EF4-FFF2-40B4-BE49-F238E27FC236}">
                <a16:creationId xmlns:a16="http://schemas.microsoft.com/office/drawing/2014/main" id="{2F83E07E-B783-4832-BB2F-7F80826DEA0C}"/>
              </a:ext>
            </a:extLst>
          </p:cNvPr>
          <p:cNvSpPr>
            <a:spLocks noGrp="1"/>
          </p:cNvSpPr>
          <p:nvPr>
            <p:ph type="body" idx="1"/>
          </p:nvPr>
        </p:nvSpPr>
        <p:spPr>
          <a:xfrm>
            <a:off x="611560" y="1557338"/>
            <a:ext cx="7772400" cy="5105400"/>
          </a:xfrm>
        </p:spPr>
        <p:txBody>
          <a:bodyPr/>
          <a:lstStyle/>
          <a:p>
            <a:pPr algn="just" eaLnBrk="1" hangingPunct="1"/>
            <a:r>
              <a:rPr kumimoji="0" lang="zh-CN" altLang="en-US" sz="2800" b="1" dirty="0">
                <a:latin typeface="仿宋" panose="02010609060101010101" pitchFamily="49" charset="-122"/>
                <a:ea typeface="仿宋" panose="02010609060101010101" pitchFamily="49" charset="-122"/>
              </a:rPr>
              <a:t>爱德华</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伯恩斯坦先生把恩格斯的一部分关于自然科学内容的手稿交给我，托付我发表意见，看这部手稿是否应该付印。我的意见如下：</a:t>
            </a:r>
            <a:endParaRPr kumimoji="0" lang="en-US" altLang="zh-CN" sz="2800" b="1" dirty="0">
              <a:latin typeface="仿宋" panose="02010609060101010101" pitchFamily="49" charset="-122"/>
              <a:ea typeface="仿宋" panose="02010609060101010101" pitchFamily="49" charset="-122"/>
            </a:endParaRPr>
          </a:p>
          <a:p>
            <a:pPr marL="0" indent="0" algn="just" eaLnBrk="1" hangingPunct="1">
              <a:spcBef>
                <a:spcPts val="1200"/>
              </a:spcBef>
              <a:buNone/>
            </a:pPr>
            <a:r>
              <a:rPr kumimoji="0" lang="zh-CN" altLang="en-US" sz="2800" b="1" dirty="0">
                <a:latin typeface="仿宋" panose="02010609060101010101" pitchFamily="49" charset="-122"/>
                <a:ea typeface="仿宋" panose="02010609060101010101" pitchFamily="49" charset="-122"/>
              </a:rPr>
              <a:t>    要是这部手稿不是出自一位引人注意的历史人物，那末我就不会建议把它付印，因为不论从当代物理学的观点来看，还是从物理学史方面来说，这部手稿内容都没有特殊的趣味。可是，我可以这样设想：如果考虑到这部著作对于阐明恩格斯的思想的意义是一个有趣的文献，那是可以出版的。</a:t>
            </a:r>
          </a:p>
          <a:p>
            <a:pPr eaLnBrk="1" hangingPunct="1">
              <a:buFontTx/>
              <a:buNone/>
            </a:pPr>
            <a:r>
              <a:rPr kumimoji="0" lang="zh-CN" altLang="en-US" sz="2800" b="1" dirty="0">
                <a:latin typeface="仿宋" panose="02010609060101010101" pitchFamily="49" charset="-122"/>
                <a:ea typeface="仿宋" panose="02010609060101010101" pitchFamily="49" charset="-122"/>
              </a:rPr>
              <a:t>　　　　　			        </a:t>
            </a:r>
            <a:r>
              <a:rPr kumimoji="0" lang="en-US" altLang="zh-CN" sz="2800" b="1" dirty="0">
                <a:latin typeface="仿宋" panose="02010609060101010101" pitchFamily="49" charset="-122"/>
                <a:ea typeface="仿宋" panose="02010609060101010101" pitchFamily="49" charset="-122"/>
              </a:rPr>
              <a:t>1924</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6</a:t>
            </a:r>
            <a:r>
              <a:rPr kumimoji="0" lang="zh-CN" altLang="en-US" sz="2800" b="1" dirty="0">
                <a:latin typeface="仿宋" panose="02010609060101010101" pitchFamily="49" charset="-122"/>
                <a:ea typeface="仿宋" panose="02010609060101010101" pitchFamily="49" charset="-122"/>
              </a:rPr>
              <a:t>月</a:t>
            </a:r>
            <a:r>
              <a:rPr kumimoji="0" lang="en-US" altLang="zh-CN" sz="2800" b="1" dirty="0">
                <a:latin typeface="仿宋" panose="02010609060101010101" pitchFamily="49" charset="-122"/>
                <a:ea typeface="仿宋" panose="02010609060101010101" pitchFamily="49" charset="-122"/>
              </a:rPr>
              <a:t>30</a:t>
            </a:r>
            <a:r>
              <a:rPr kumimoji="0" lang="zh-CN" altLang="en-US" sz="2800" b="1" dirty="0">
                <a:latin typeface="仿宋" panose="02010609060101010101" pitchFamily="49" charset="-122"/>
                <a:ea typeface="仿宋" panose="02010609060101010101" pitchFamily="49" charset="-122"/>
              </a:rPr>
              <a:t>日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2F7FEE6-EFB2-4618-8635-4FBFB0289AE3}"/>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5</a:t>
            </a:r>
            <a:r>
              <a:rPr kumimoji="0" sz="3600" b="1" dirty="0">
                <a:latin typeface="仿宋" panose="02010609060101010101" pitchFamily="49" charset="-122"/>
                <a:ea typeface="仿宋" panose="02010609060101010101" pitchFamily="49" charset="-122"/>
              </a:rPr>
              <a:t>）</a:t>
            </a:r>
          </a:p>
        </p:txBody>
      </p:sp>
      <p:sp>
        <p:nvSpPr>
          <p:cNvPr id="38915" name="Rectangle 3">
            <a:extLst>
              <a:ext uri="{FF2B5EF4-FFF2-40B4-BE49-F238E27FC236}">
                <a16:creationId xmlns:a16="http://schemas.microsoft.com/office/drawing/2014/main" id="{E4870230-EB93-4405-9C92-5862CE67BFC7}"/>
              </a:ext>
            </a:extLst>
          </p:cNvPr>
          <p:cNvSpPr>
            <a:spLocks noGrp="1"/>
          </p:cNvSpPr>
          <p:nvPr>
            <p:ph type="body" idx="1"/>
          </p:nvPr>
        </p:nvSpPr>
        <p:spPr>
          <a:xfrm>
            <a:off x="457200" y="1947665"/>
            <a:ext cx="8229600" cy="2980928"/>
          </a:xfrm>
        </p:spPr>
        <p:txBody>
          <a:bodyPr/>
          <a:lstStyle/>
          <a:p>
            <a:pPr eaLnBrk="1" hangingPunct="1"/>
            <a:r>
              <a:rPr kumimoji="0" lang="zh-CN" altLang="en-US" sz="2800" b="1" dirty="0">
                <a:latin typeface="仿宋" panose="02010609060101010101" pitchFamily="49" charset="-122"/>
                <a:ea typeface="仿宋" panose="02010609060101010101" pitchFamily="49" charset="-122"/>
              </a:rPr>
              <a:t>爱因斯坦的评价，引起了很大反响。针对爱因斯坦的评价，出现了两种解释：</a:t>
            </a:r>
          </a:p>
          <a:p>
            <a:pPr eaLnBrk="1" hangingPunct="1"/>
            <a:endParaRPr kumimoji="0" lang="zh-CN" altLang="en-US"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一种是梁赞诺夫的推测，即伯恩斯坦拿给爱因斯坦的并不是恩格斯的全部手稿，而只不过是公认为没有价值的关于电的那个部分。</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3A50422-F877-4925-A2DE-4BEBBAB6D1EF}"/>
              </a:ext>
            </a:extLst>
          </p:cNvPr>
          <p:cNvSpPr>
            <a:spLocks noGrp="1" noChangeArrowheads="1"/>
          </p:cNvSpPr>
          <p:nvPr>
            <p:ph type="title"/>
          </p:nvPr>
        </p:nvSpPr>
        <p:spPr>
          <a:xfrm>
            <a:off x="827584" y="26064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6</a:t>
            </a:r>
            <a:r>
              <a:rPr kumimoji="0" sz="3600" b="1" dirty="0">
                <a:latin typeface="仿宋" panose="02010609060101010101" pitchFamily="49" charset="-122"/>
                <a:ea typeface="仿宋" panose="02010609060101010101" pitchFamily="49" charset="-122"/>
              </a:rPr>
              <a:t>）</a:t>
            </a:r>
          </a:p>
        </p:txBody>
      </p:sp>
      <p:sp>
        <p:nvSpPr>
          <p:cNvPr id="39939" name="Rectangle 3">
            <a:extLst>
              <a:ext uri="{FF2B5EF4-FFF2-40B4-BE49-F238E27FC236}">
                <a16:creationId xmlns:a16="http://schemas.microsoft.com/office/drawing/2014/main" id="{C11FF36A-CA46-43C0-A329-6858C19D4440}"/>
              </a:ext>
            </a:extLst>
          </p:cNvPr>
          <p:cNvSpPr>
            <a:spLocks noGrp="1"/>
          </p:cNvSpPr>
          <p:nvPr>
            <p:ph type="body" idx="1"/>
          </p:nvPr>
        </p:nvSpPr>
        <p:spPr>
          <a:xfrm>
            <a:off x="685800" y="2204864"/>
            <a:ext cx="7772400" cy="3299246"/>
          </a:xfrm>
        </p:spPr>
        <p:txBody>
          <a:bodyPr/>
          <a:lstStyle/>
          <a:p>
            <a:pPr eaLnBrk="1" hangingPunct="1"/>
            <a:r>
              <a:rPr kumimoji="0" lang="zh-CN" altLang="en-US" sz="2800" b="1" dirty="0">
                <a:latin typeface="仿宋" panose="02010609060101010101" pitchFamily="49" charset="-122"/>
                <a:ea typeface="仿宋" panose="02010609060101010101" pitchFamily="49" charset="-122"/>
              </a:rPr>
              <a:t>霍耳登（俄国一位斯大林主义者）也作了同样的解释：</a:t>
            </a:r>
          </a:p>
          <a:p>
            <a:pPr eaLnBrk="1" hangingPunct="1"/>
            <a:r>
              <a:rPr kumimoji="0" lang="zh-CN" altLang="en-US" sz="2800" b="1" dirty="0">
                <a:latin typeface="仿宋" panose="02010609060101010101" pitchFamily="49" charset="-122"/>
                <a:ea typeface="仿宋" panose="02010609060101010101" pitchFamily="49" charset="-122"/>
              </a:rPr>
              <a:t>他虽然承认恩格斯犯了某些严重错误，但他主要是为恩格斯辩护。他说，如果恩格斯能够完成并发表他的手稿，他一定会纠正所有这一切错误。而且即使他没有纠正这些错误，其中的某些错误对于科学来说也还是极其有益的。</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FD483FC8-F838-4B95-98C9-D46014F33A68}"/>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7</a:t>
            </a:r>
            <a:r>
              <a:rPr kumimoji="0" sz="3600" b="1" dirty="0">
                <a:latin typeface="仿宋" panose="02010609060101010101" pitchFamily="49" charset="-122"/>
                <a:ea typeface="仿宋" panose="02010609060101010101" pitchFamily="49" charset="-122"/>
              </a:rPr>
              <a:t>）</a:t>
            </a:r>
          </a:p>
        </p:txBody>
      </p:sp>
      <p:sp>
        <p:nvSpPr>
          <p:cNvPr id="40963" name="Rectangle 3">
            <a:extLst>
              <a:ext uri="{FF2B5EF4-FFF2-40B4-BE49-F238E27FC236}">
                <a16:creationId xmlns:a16="http://schemas.microsoft.com/office/drawing/2014/main" id="{DD1465EB-9890-43AA-B6E0-C505DC144938}"/>
              </a:ext>
            </a:extLst>
          </p:cNvPr>
          <p:cNvSpPr>
            <a:spLocks noGrp="1"/>
          </p:cNvSpPr>
          <p:nvPr>
            <p:ph type="body" idx="1"/>
          </p:nvPr>
        </p:nvSpPr>
        <p:spPr>
          <a:xfrm>
            <a:off x="685800" y="1844824"/>
            <a:ext cx="7772400" cy="3743870"/>
          </a:xfrm>
        </p:spPr>
        <p:txBody>
          <a:bodyPr/>
          <a:lstStyle/>
          <a:p>
            <a:pPr algn="just" eaLnBrk="1" hangingPunct="1"/>
            <a:r>
              <a:rPr kumimoji="0" lang="zh-CN" altLang="en-US" sz="2800" b="1" dirty="0">
                <a:latin typeface="仿宋" panose="02010609060101010101" pitchFamily="49" charset="-122"/>
                <a:ea typeface="仿宋" panose="02010609060101010101" pitchFamily="49" charset="-122"/>
              </a:rPr>
              <a:t>霍耳登还这样写道：</a:t>
            </a:r>
          </a:p>
          <a:p>
            <a:pPr eaLnBrk="1" hangingPunct="1">
              <a:buFontTx/>
              <a:buNone/>
            </a:pPr>
            <a:r>
              <a:rPr kumimoji="0" lang="zh-CN" altLang="en-US" sz="2800" b="1" dirty="0">
                <a:latin typeface="仿宋" panose="02010609060101010101" pitchFamily="49" charset="-122"/>
                <a:ea typeface="仿宋" panose="02010609060101010101" pitchFamily="49" charset="-122"/>
              </a:rPr>
              <a:t>　　    当人们提出所有这些批评的时候，下面这件事情是令人惊奇的，即恩格斯怎么会预测到科学在他写作之后的六十年中的发展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如果人们更加熟悉恩格斯思想方法的话，那么，对于在最近三十年中所发生的物理学上的思想变化（爱因斯坦、普朗克等），就会觉得很平滑很流畅了。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DB971E2-84C0-4FEE-B36B-0B8D1D09593E}"/>
              </a:ext>
            </a:extLst>
          </p:cNvPr>
          <p:cNvSpPr>
            <a:spLocks noGrp="1" noChangeArrowheads="1"/>
          </p:cNvSpPr>
          <p:nvPr>
            <p:ph type="title"/>
          </p:nvPr>
        </p:nvSpPr>
        <p:spPr>
          <a:xfrm>
            <a:off x="395536" y="188640"/>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8</a:t>
            </a:r>
            <a:r>
              <a:rPr kumimoji="0" sz="3600" b="1" dirty="0">
                <a:latin typeface="仿宋" panose="02010609060101010101" pitchFamily="49" charset="-122"/>
                <a:ea typeface="仿宋" panose="02010609060101010101" pitchFamily="49" charset="-122"/>
              </a:rPr>
              <a:t>）</a:t>
            </a:r>
          </a:p>
        </p:txBody>
      </p:sp>
      <p:sp>
        <p:nvSpPr>
          <p:cNvPr id="41987" name="Rectangle 3">
            <a:extLst>
              <a:ext uri="{FF2B5EF4-FFF2-40B4-BE49-F238E27FC236}">
                <a16:creationId xmlns:a16="http://schemas.microsoft.com/office/drawing/2014/main" id="{D15ED8E5-741F-4EA0-ABB1-53C7001D52F9}"/>
              </a:ext>
            </a:extLst>
          </p:cNvPr>
          <p:cNvSpPr>
            <a:spLocks noGrp="1"/>
          </p:cNvSpPr>
          <p:nvPr>
            <p:ph type="body" idx="1"/>
          </p:nvPr>
        </p:nvSpPr>
        <p:spPr>
          <a:xfrm>
            <a:off x="685800" y="2708920"/>
            <a:ext cx="7772400" cy="1571625"/>
          </a:xfrm>
        </p:spPr>
        <p:txBody>
          <a:bodyPr/>
          <a:lstStyle/>
          <a:p>
            <a:pPr eaLnBrk="1" hangingPunct="1"/>
            <a:r>
              <a:rPr kumimoji="0" lang="zh-CN" altLang="en-US" sz="2800" b="1" dirty="0">
                <a:latin typeface="仿宋" panose="02010609060101010101" pitchFamily="49" charset="-122"/>
                <a:ea typeface="仿宋" panose="02010609060101010101" pitchFamily="49" charset="-122"/>
              </a:rPr>
              <a:t>那么，伯恩斯坦送给爱因斯坦的到底是全部手稿，还是仅仅只其中的一部分呢？美国学者悉尼</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胡克于是写信给爱因斯坦，询问此事。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D3EF99A-398F-4F24-AF43-BFB07B774260}"/>
              </a:ext>
            </a:extLst>
          </p:cNvPr>
          <p:cNvSpPr>
            <a:spLocks noGrp="1" noChangeArrowheads="1"/>
          </p:cNvSpPr>
          <p:nvPr>
            <p:ph type="title"/>
          </p:nvPr>
        </p:nvSpPr>
        <p:spPr>
          <a:xfrm>
            <a:off x="539552" y="26064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9</a:t>
            </a:r>
            <a:r>
              <a:rPr kumimoji="0" sz="3600" b="1" dirty="0">
                <a:latin typeface="仿宋" panose="02010609060101010101" pitchFamily="49" charset="-122"/>
                <a:ea typeface="仿宋" panose="02010609060101010101" pitchFamily="49" charset="-122"/>
              </a:rPr>
              <a:t>）</a:t>
            </a:r>
          </a:p>
        </p:txBody>
      </p:sp>
      <p:sp>
        <p:nvSpPr>
          <p:cNvPr id="43011" name="Rectangle 3">
            <a:extLst>
              <a:ext uri="{FF2B5EF4-FFF2-40B4-BE49-F238E27FC236}">
                <a16:creationId xmlns:a16="http://schemas.microsoft.com/office/drawing/2014/main" id="{65905000-D7A6-4413-92A8-9764FB6FF5C0}"/>
              </a:ext>
            </a:extLst>
          </p:cNvPr>
          <p:cNvSpPr>
            <a:spLocks noGrp="1"/>
          </p:cNvSpPr>
          <p:nvPr>
            <p:ph type="body" idx="1"/>
          </p:nvPr>
        </p:nvSpPr>
        <p:spPr>
          <a:xfrm>
            <a:off x="685800" y="2060848"/>
            <a:ext cx="7772400" cy="3384401"/>
          </a:xfrm>
        </p:spPr>
        <p:txBody>
          <a:bodyPr/>
          <a:lstStyle/>
          <a:p>
            <a:pPr algn="just" eaLnBrk="1" hangingPunct="1"/>
            <a:r>
              <a:rPr kumimoji="0" lang="en-US" altLang="zh-CN" sz="2800" b="1" dirty="0">
                <a:latin typeface="仿宋" panose="02010609060101010101" pitchFamily="49" charset="-122"/>
                <a:ea typeface="仿宋" panose="02010609060101010101" pitchFamily="49" charset="-122"/>
              </a:rPr>
              <a:t>1940</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6</a:t>
            </a:r>
            <a:r>
              <a:rPr kumimoji="0" lang="zh-CN" altLang="en-US" sz="2800" b="1" dirty="0">
                <a:latin typeface="仿宋" panose="02010609060101010101" pitchFamily="49" charset="-122"/>
                <a:ea typeface="仿宋" panose="02010609060101010101" pitchFamily="49" charset="-122"/>
              </a:rPr>
              <a:t>月</a:t>
            </a:r>
            <a:r>
              <a:rPr kumimoji="0" lang="en-US" altLang="zh-CN" sz="2800" b="1" dirty="0">
                <a:latin typeface="仿宋" panose="02010609060101010101" pitchFamily="49" charset="-122"/>
                <a:ea typeface="仿宋" panose="02010609060101010101" pitchFamily="49" charset="-122"/>
              </a:rPr>
              <a:t>17</a:t>
            </a:r>
            <a:r>
              <a:rPr kumimoji="0" lang="zh-CN" altLang="en-US" sz="2800" b="1" dirty="0">
                <a:latin typeface="仿宋" panose="02010609060101010101" pitchFamily="49" charset="-122"/>
                <a:ea typeface="仿宋" panose="02010609060101010101" pitchFamily="49" charset="-122"/>
              </a:rPr>
              <a:t>日，爱因斯坦回信如下：</a:t>
            </a:r>
          </a:p>
          <a:p>
            <a:pPr algn="just" eaLnBrk="1" hangingPunct="1"/>
            <a:r>
              <a:rPr kumimoji="0" lang="zh-CN" altLang="en-US" sz="2800" b="1" dirty="0">
                <a:latin typeface="仿宋" panose="02010609060101010101" pitchFamily="49" charset="-122"/>
                <a:ea typeface="仿宋" panose="02010609060101010101" pitchFamily="49" charset="-122"/>
              </a:rPr>
              <a:t>    爱德华</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伯恩施坦送来全部手稿要我出主意，我的评语是对全部手稿而说的。我坚信，要是恩格斯本人能够看到，在这样长久的时间之后，他的这个谨慎的尝试竟被认为具有如此巨大的重要性，他会觉得好笑的。</a:t>
            </a:r>
          </a:p>
          <a:p>
            <a:pPr eaLnBrk="1" hangingPunct="1">
              <a:buFontTx/>
              <a:buNone/>
            </a:pPr>
            <a:r>
              <a:rPr kumimoji="0" lang="zh-CN" altLang="en-US" sz="2800" b="1" dirty="0">
                <a:latin typeface="仿宋" panose="02010609060101010101" pitchFamily="49" charset="-122"/>
                <a:ea typeface="仿宋" panose="02010609060101010101" pitchFamily="49" charset="-122"/>
              </a:rPr>
              <a:t>					       </a:t>
            </a:r>
            <a:r>
              <a:rPr kumimoji="0" lang="en-US" altLang="zh-CN" sz="2800" b="1" dirty="0">
                <a:latin typeface="仿宋" panose="02010609060101010101" pitchFamily="49" charset="-122"/>
                <a:ea typeface="仿宋" panose="02010609060101010101" pitchFamily="49" charset="-122"/>
              </a:rPr>
              <a:t>1940</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6</a:t>
            </a:r>
            <a:r>
              <a:rPr kumimoji="0" lang="zh-CN" altLang="en-US" sz="2800" b="1" dirty="0">
                <a:latin typeface="仿宋" panose="02010609060101010101" pitchFamily="49" charset="-122"/>
                <a:ea typeface="仿宋" panose="02010609060101010101" pitchFamily="49" charset="-122"/>
              </a:rPr>
              <a:t>月</a:t>
            </a:r>
            <a:r>
              <a:rPr kumimoji="0" lang="en-US" altLang="zh-CN" sz="2800" b="1" dirty="0">
                <a:latin typeface="仿宋" panose="02010609060101010101" pitchFamily="49" charset="-122"/>
                <a:ea typeface="仿宋" panose="02010609060101010101" pitchFamily="49" charset="-122"/>
              </a:rPr>
              <a:t>17</a:t>
            </a:r>
            <a:r>
              <a:rPr kumimoji="0" lang="zh-CN" altLang="en-US" sz="2800" b="1" dirty="0">
                <a:latin typeface="仿宋" panose="02010609060101010101" pitchFamily="49" charset="-122"/>
                <a:ea typeface="仿宋" panose="02010609060101010101" pitchFamily="49" charset="-122"/>
              </a:rPr>
              <a:t>日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3C47DB2-9235-4054-9C45-C00CEDD6DF06}"/>
              </a:ext>
            </a:extLst>
          </p:cNvPr>
          <p:cNvSpPr>
            <a:spLocks noGrp="1" noChangeArrowheads="1"/>
          </p:cNvSpPr>
          <p:nvPr>
            <p:ph type="title"/>
          </p:nvPr>
        </p:nvSpPr>
        <p:spPr>
          <a:xfrm>
            <a:off x="467544" y="116632"/>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10</a:t>
            </a:r>
            <a:r>
              <a:rPr kumimoji="0" sz="3600" b="1" dirty="0">
                <a:latin typeface="仿宋" panose="02010609060101010101" pitchFamily="49" charset="-122"/>
                <a:ea typeface="仿宋" panose="02010609060101010101" pitchFamily="49" charset="-122"/>
              </a:rPr>
              <a:t>）</a:t>
            </a:r>
          </a:p>
        </p:txBody>
      </p:sp>
      <p:sp>
        <p:nvSpPr>
          <p:cNvPr id="44035" name="Rectangle 3">
            <a:extLst>
              <a:ext uri="{FF2B5EF4-FFF2-40B4-BE49-F238E27FC236}">
                <a16:creationId xmlns:a16="http://schemas.microsoft.com/office/drawing/2014/main" id="{288E6C15-ABCD-49C8-81E4-F76EAFD257F9}"/>
              </a:ext>
            </a:extLst>
          </p:cNvPr>
          <p:cNvSpPr>
            <a:spLocks noGrp="1"/>
          </p:cNvSpPr>
          <p:nvPr>
            <p:ph type="body" idx="1"/>
          </p:nvPr>
        </p:nvSpPr>
        <p:spPr>
          <a:xfrm>
            <a:off x="687813" y="1700795"/>
            <a:ext cx="7772400" cy="3456409"/>
          </a:xfrm>
        </p:spPr>
        <p:txBody>
          <a:bodyPr/>
          <a:lstStyle/>
          <a:p>
            <a:pPr eaLnBrk="1" hangingPunct="1">
              <a:lnSpc>
                <a:spcPct val="90000"/>
              </a:lnSpc>
            </a:pPr>
            <a:r>
              <a:rPr kumimoji="0" lang="zh-CN" altLang="en-US" sz="2800" b="1" dirty="0">
                <a:latin typeface="仿宋" panose="02010609060101010101" pitchFamily="49" charset="-122"/>
                <a:ea typeface="仿宋" panose="02010609060101010101" pitchFamily="49" charset="-122"/>
              </a:rPr>
              <a:t>至此，第一种解释显然是站不住了。</a:t>
            </a:r>
          </a:p>
          <a:p>
            <a:pPr eaLnBrk="1" hangingPunct="1">
              <a:lnSpc>
                <a:spcPct val="90000"/>
              </a:lnSpc>
            </a:pPr>
            <a:endParaRPr kumimoji="0" lang="zh-CN" altLang="en-US" sz="2800" b="1" dirty="0">
              <a:latin typeface="仿宋" panose="02010609060101010101" pitchFamily="49" charset="-122"/>
              <a:ea typeface="仿宋" panose="02010609060101010101" pitchFamily="49" charset="-122"/>
            </a:endParaRPr>
          </a:p>
          <a:p>
            <a:pPr eaLnBrk="1" hangingPunct="1">
              <a:lnSpc>
                <a:spcPct val="90000"/>
              </a:lnSpc>
            </a:pPr>
            <a:r>
              <a:rPr kumimoji="0" lang="zh-CN" altLang="en-US" sz="2800" b="1" dirty="0">
                <a:latin typeface="仿宋" panose="02010609060101010101" pitchFamily="49" charset="-122"/>
                <a:ea typeface="仿宋" panose="02010609060101010101" pitchFamily="49" charset="-122"/>
              </a:rPr>
              <a:t>由此又引发了另一种说法，那就是德国自然科学家反对黑格尔那套自然哲学的传统，爱因斯坦也受其影响，主观上对辩证法采取疏远态度，因而即使读到恩格斯斯的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手稿，也认识不到它在科学在的重大价值，这是完全可以理解的。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EF03813-2873-43CD-B68E-3A3CCEB3A1C1}"/>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11</a:t>
            </a:r>
            <a:r>
              <a:rPr kumimoji="0" sz="3600" b="1" dirty="0">
                <a:latin typeface="仿宋" panose="02010609060101010101" pitchFamily="49" charset="-122"/>
                <a:ea typeface="仿宋" panose="02010609060101010101" pitchFamily="49" charset="-122"/>
              </a:rPr>
              <a:t>）</a:t>
            </a:r>
          </a:p>
        </p:txBody>
      </p:sp>
      <p:sp>
        <p:nvSpPr>
          <p:cNvPr id="45059" name="Rectangle 3">
            <a:extLst>
              <a:ext uri="{FF2B5EF4-FFF2-40B4-BE49-F238E27FC236}">
                <a16:creationId xmlns:a16="http://schemas.microsoft.com/office/drawing/2014/main" id="{2514D82C-E4F8-498A-805C-F42DC5021C9B}"/>
              </a:ext>
            </a:extLst>
          </p:cNvPr>
          <p:cNvSpPr>
            <a:spLocks noGrp="1"/>
          </p:cNvSpPr>
          <p:nvPr>
            <p:ph type="body" idx="1"/>
          </p:nvPr>
        </p:nvSpPr>
        <p:spPr>
          <a:xfrm>
            <a:off x="764962" y="2206823"/>
            <a:ext cx="7614075" cy="2444353"/>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也有人对爱因斯坦大加挞伐，指责他对</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的评价，“完全是出于他的资产阶级的偏见，根本不理解</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这部辉煌文献的深刻内容和伟大意义，结果作出了完全错误的评论。”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3186" name="Picture 2">
            <a:extLst>
              <a:ext uri="{FF2B5EF4-FFF2-40B4-BE49-F238E27FC236}">
                <a16:creationId xmlns:a16="http://schemas.microsoft.com/office/drawing/2014/main" id="{9248F370-095F-4CDE-91F1-1F343A90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26" y="890718"/>
            <a:ext cx="7956376" cy="596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Rectangle 3">
            <a:extLst>
              <a:ext uri="{FF2B5EF4-FFF2-40B4-BE49-F238E27FC236}">
                <a16:creationId xmlns:a16="http://schemas.microsoft.com/office/drawing/2014/main" id="{56951F88-351F-4EBE-B917-F919BF056558}"/>
              </a:ext>
            </a:extLst>
          </p:cNvPr>
          <p:cNvSpPr>
            <a:spLocks noGrp="1" noChangeArrowheads="1"/>
          </p:cNvSpPr>
          <p:nvPr>
            <p:ph type="title"/>
          </p:nvPr>
        </p:nvSpPr>
        <p:spPr>
          <a:xfrm>
            <a:off x="274121" y="188640"/>
            <a:ext cx="3898776" cy="77809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spcBef>
                <a:spcPct val="20000"/>
              </a:spcBef>
              <a:buClr>
                <a:schemeClr val="tx2"/>
              </a:buClr>
              <a:buSzPct val="60000"/>
            </a:pPr>
            <a:r>
              <a:rPr kumimoji="0" sz="3600" dirty="0">
                <a:latin typeface="仿宋" panose="02010609060101010101" pitchFamily="49" charset="-122"/>
                <a:ea typeface="仿宋" panose="02010609060101010101" pitchFamily="49" charset="-122"/>
              </a:rPr>
              <a:t>宇宙学的理论进步</a:t>
            </a:r>
          </a:p>
        </p:txBody>
      </p:sp>
      <p:sp>
        <p:nvSpPr>
          <p:cNvPr id="93188" name="Rectangle 4">
            <a:extLst>
              <a:ext uri="{FF2B5EF4-FFF2-40B4-BE49-F238E27FC236}">
                <a16:creationId xmlns:a16="http://schemas.microsoft.com/office/drawing/2014/main" id="{3912E21F-E3B5-4D77-BCDC-C03BF6B77D41}"/>
              </a:ext>
            </a:extLst>
          </p:cNvPr>
          <p:cNvSpPr>
            <a:spLocks noGrp="1"/>
          </p:cNvSpPr>
          <p:nvPr>
            <p:ph idx="1"/>
          </p:nvPr>
        </p:nvSpPr>
        <p:spPr>
          <a:xfrm>
            <a:off x="5220072" y="5976216"/>
            <a:ext cx="3722832" cy="700801"/>
          </a:xfrm>
        </p:spPr>
        <p:txBody>
          <a:bodyPr/>
          <a:lstStyle/>
          <a:p>
            <a:pPr marL="0" indent="0" eaLnBrk="1" hangingPunct="1">
              <a:buNone/>
            </a:pPr>
            <a:r>
              <a:rPr kumimoji="0" lang="en-US" altLang="zh-CN" sz="2000" b="1" dirty="0">
                <a:solidFill>
                  <a:schemeClr val="bg1"/>
                </a:solidFill>
                <a:latin typeface="楷体_GB2312" charset="-122"/>
                <a:ea typeface="楷体_GB2312" charset="-122"/>
              </a:rPr>
              <a:t>2002</a:t>
            </a:r>
            <a:r>
              <a:rPr kumimoji="0" lang="zh-CN" altLang="en-US" sz="2000" b="1" dirty="0">
                <a:solidFill>
                  <a:schemeClr val="bg1"/>
                </a:solidFill>
                <a:latin typeface="楷体_GB2312" charset="-122"/>
                <a:ea typeface="楷体_GB2312" charset="-122"/>
              </a:rPr>
              <a:t>年</a:t>
            </a:r>
            <a:r>
              <a:rPr kumimoji="0" lang="en-US" altLang="zh-CN" sz="2000" b="1" dirty="0">
                <a:solidFill>
                  <a:schemeClr val="bg1"/>
                </a:solidFill>
                <a:latin typeface="楷体_GB2312" charset="-122"/>
                <a:ea typeface="楷体_GB2312" charset="-122"/>
              </a:rPr>
              <a:t>8</a:t>
            </a:r>
            <a:r>
              <a:rPr kumimoji="0" lang="zh-CN" altLang="en-US" sz="2000" b="1" dirty="0">
                <a:solidFill>
                  <a:schemeClr val="bg1"/>
                </a:solidFill>
                <a:latin typeface="楷体_GB2312" charset="-122"/>
                <a:ea typeface="楷体_GB2312" charset="-122"/>
              </a:rPr>
              <a:t>月</a:t>
            </a:r>
            <a:r>
              <a:rPr kumimoji="0" lang="en-US" altLang="zh-CN" sz="2000" b="1" dirty="0">
                <a:solidFill>
                  <a:schemeClr val="bg1"/>
                </a:solidFill>
                <a:latin typeface="楷体_GB2312" charset="-122"/>
                <a:ea typeface="楷体_GB2312" charset="-122"/>
              </a:rPr>
              <a:t>18</a:t>
            </a:r>
            <a:r>
              <a:rPr kumimoji="0" lang="zh-CN" altLang="en-US" sz="2000" b="1" dirty="0">
                <a:solidFill>
                  <a:schemeClr val="bg1"/>
                </a:solidFill>
                <a:latin typeface="楷体_GB2312" charset="-122"/>
                <a:ea typeface="楷体_GB2312" charset="-122"/>
              </a:rPr>
              <a:t>日霍金在中国做学术讲演，央视做了报道。</a:t>
            </a:r>
          </a:p>
        </p:txBody>
      </p:sp>
      <p:pic>
        <p:nvPicPr>
          <p:cNvPr id="93189" name="Picture 5">
            <a:extLst>
              <a:ext uri="{FF2B5EF4-FFF2-40B4-BE49-F238E27FC236}">
                <a16:creationId xmlns:a16="http://schemas.microsoft.com/office/drawing/2014/main" id="{7632C9AA-990B-4052-ABDE-D0A22DE43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26" y="4769950"/>
            <a:ext cx="2374649" cy="189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217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D724A9F-C532-4BFB-B297-A82A933C871C}"/>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en-US" altLang="zh-CN" sz="3600" b="1" dirty="0">
                <a:latin typeface="仿宋" panose="02010609060101010101" pitchFamily="49" charset="-122"/>
                <a:ea typeface="仿宋" panose="02010609060101010101" pitchFamily="49" charset="-122"/>
              </a:rPr>
              <a:t>12</a:t>
            </a:r>
            <a:r>
              <a:rPr kumimoji="0" sz="3600" b="1" dirty="0">
                <a:latin typeface="仿宋" panose="02010609060101010101" pitchFamily="49" charset="-122"/>
                <a:ea typeface="仿宋" panose="02010609060101010101" pitchFamily="49" charset="-122"/>
              </a:rPr>
              <a:t>）</a:t>
            </a:r>
          </a:p>
        </p:txBody>
      </p:sp>
      <p:sp>
        <p:nvSpPr>
          <p:cNvPr id="46083" name="Rectangle 3">
            <a:extLst>
              <a:ext uri="{FF2B5EF4-FFF2-40B4-BE49-F238E27FC236}">
                <a16:creationId xmlns:a16="http://schemas.microsoft.com/office/drawing/2014/main" id="{DCF77105-18D7-4BFC-9161-44E852768599}"/>
              </a:ext>
            </a:extLst>
          </p:cNvPr>
          <p:cNvSpPr>
            <a:spLocks noGrp="1"/>
          </p:cNvSpPr>
          <p:nvPr>
            <p:ph type="body" idx="1"/>
          </p:nvPr>
        </p:nvSpPr>
        <p:spPr>
          <a:xfrm>
            <a:off x="685800" y="1700808"/>
            <a:ext cx="7772400" cy="3815878"/>
          </a:xfrm>
        </p:spPr>
        <p:txBody>
          <a:bodyPr/>
          <a:lstStyle/>
          <a:p>
            <a:pPr marL="0" indent="0" algn="just" eaLnBrk="1" hangingPunct="1">
              <a:buNone/>
            </a:pPr>
            <a:r>
              <a:rPr kumimoji="0" lang="zh-CN" altLang="en-US" sz="2800" b="1" dirty="0">
                <a:latin typeface="仿宋" panose="02010609060101010101" pitchFamily="49" charset="-122"/>
                <a:ea typeface="仿宋" panose="02010609060101010101" pitchFamily="49" charset="-122"/>
              </a:rPr>
              <a:t>有文章这样写道：</a:t>
            </a:r>
          </a:p>
          <a:p>
            <a:pPr eaLnBrk="1" hangingPunct="1">
              <a:buFontTx/>
              <a:buNone/>
            </a:pPr>
            <a:r>
              <a:rPr kumimoji="0" lang="zh-CN" altLang="en-US" sz="2800" b="1" dirty="0">
                <a:latin typeface="仿宋" panose="02010609060101010101" pitchFamily="49" charset="-122"/>
                <a:ea typeface="仿宋" panose="02010609060101010101" pitchFamily="49" charset="-122"/>
              </a:rPr>
              <a:t>　　　对恩格斯的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手稿的任何污蔑，当然无损于</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所揭示的真理的光芒，同时也丝毫也抹煞不了这部伟大著作对现代自然科学发展的伟大指导意义；真正“可笑的”，恰恰是爱因斯坦的无知和他的顽固的资产阶级偏见，是反共小丑胡克之流的卑劣用心！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59192DA-212F-44E9-8B7B-96968B39C445}"/>
              </a:ext>
            </a:extLst>
          </p:cNvPr>
          <p:cNvSpPr>
            <a:spLocks noGrp="1" noChangeArrowheads="1"/>
          </p:cNvSpPr>
          <p:nvPr>
            <p:ph type="title"/>
          </p:nvPr>
        </p:nvSpPr>
        <p:spPr>
          <a:xfrm>
            <a:off x="467544" y="116632"/>
            <a:ext cx="7776000" cy="1143000"/>
          </a:xfrm>
        </p:spPr>
        <p:txBody>
          <a:bodyPr vert="horz" wrap="square" lIns="91440" tIns="45720" rIns="91440" bIns="45720" numCol="1" anchor="ctr" anchorCtr="0" compatLnSpc="1">
            <a:prstTxWarp prst="textNoShape">
              <a:avLst/>
            </a:prstTxWarp>
            <a:normAutofit fontScale="90000"/>
          </a:bodyPr>
          <a:lstStyle/>
          <a:p>
            <a:r>
              <a:rPr kumimoji="0" sz="3600" b="1" dirty="0">
                <a:latin typeface="仿宋" panose="02010609060101010101" pitchFamily="49" charset="-122"/>
                <a:ea typeface="仿宋" panose="02010609060101010101" pitchFamily="49" charset="-122"/>
              </a:rPr>
              <a:t>４．相关评价引发的一段历史公案</a:t>
            </a:r>
            <a:r>
              <a:rPr kumimoji="0" lang="zh-CN" altLang="en-US" sz="3600" b="1" dirty="0">
                <a:latin typeface="仿宋" panose="02010609060101010101" pitchFamily="49" charset="-122"/>
                <a:ea typeface="仿宋" panose="02010609060101010101" pitchFamily="49" charset="-122"/>
              </a:rPr>
              <a:t>（</a:t>
            </a:r>
            <a:r>
              <a:rPr kumimoji="0" lang="en-US" altLang="zh-CN" sz="3600" b="1" dirty="0">
                <a:latin typeface="仿宋" panose="02010609060101010101" pitchFamily="49" charset="-122"/>
                <a:ea typeface="仿宋" panose="02010609060101010101" pitchFamily="49" charset="-122"/>
              </a:rPr>
              <a:t>13</a:t>
            </a:r>
            <a:r>
              <a:rPr kumimoji="0" lang="zh-CN" altLang="en-US" sz="3600" b="1" dirty="0">
                <a:latin typeface="仿宋" panose="02010609060101010101" pitchFamily="49" charset="-122"/>
                <a:ea typeface="仿宋" panose="02010609060101010101" pitchFamily="49" charset="-122"/>
              </a:rPr>
              <a:t>）</a:t>
            </a:r>
          </a:p>
        </p:txBody>
      </p:sp>
      <p:sp>
        <p:nvSpPr>
          <p:cNvPr id="47107" name="Rectangle 3">
            <a:extLst>
              <a:ext uri="{FF2B5EF4-FFF2-40B4-BE49-F238E27FC236}">
                <a16:creationId xmlns:a16="http://schemas.microsoft.com/office/drawing/2014/main" id="{FEC766C7-4509-41A4-8C44-215D5036B01C}"/>
              </a:ext>
            </a:extLst>
          </p:cNvPr>
          <p:cNvSpPr>
            <a:spLocks noGrp="1"/>
          </p:cNvSpPr>
          <p:nvPr>
            <p:ph type="body" idx="1"/>
          </p:nvPr>
        </p:nvSpPr>
        <p:spPr>
          <a:xfrm>
            <a:off x="680613" y="1916832"/>
            <a:ext cx="7772400" cy="3815878"/>
          </a:xfrm>
        </p:spPr>
        <p:txBody>
          <a:bodyPr/>
          <a:lstStyle/>
          <a:p>
            <a:pPr eaLnBrk="1" hangingPunct="1"/>
            <a:r>
              <a:rPr kumimoji="0" lang="zh-CN" altLang="en-US" sz="2800" b="1" dirty="0">
                <a:latin typeface="仿宋" panose="02010609060101010101" pitchFamily="49" charset="-122"/>
                <a:ea typeface="仿宋" panose="02010609060101010101" pitchFamily="49" charset="-122"/>
              </a:rPr>
              <a:t>此后在前苏联和中国，都曾出现过批判爱因斯坦相对论的运动，不知是否与爱因斯坦对革命导师毫不容情的苛评有关。</a:t>
            </a:r>
          </a:p>
          <a:p>
            <a:pPr eaLnBrk="1" hangingPunct="1"/>
            <a:r>
              <a:rPr kumimoji="0" lang="zh-CN" altLang="en-US" sz="2800" b="1" dirty="0">
                <a:latin typeface="仿宋" panose="02010609060101010101" pitchFamily="49" charset="-122"/>
                <a:ea typeface="仿宋" panose="02010609060101010101" pitchFamily="49" charset="-122"/>
              </a:rPr>
              <a:t>现在看来，对相对论的批判，完全是在特殊社会政治背景下发生的荒唐事件。</a:t>
            </a:r>
          </a:p>
          <a:p>
            <a:pPr eaLnBrk="1" hangingPunct="1"/>
            <a:r>
              <a:rPr kumimoji="0" lang="zh-CN" altLang="en-US" sz="2800" b="1" dirty="0">
                <a:latin typeface="仿宋" panose="02010609060101010101" pitchFamily="49" charset="-122"/>
                <a:ea typeface="仿宋" panose="02010609060101010101" pitchFamily="49" charset="-122"/>
              </a:rPr>
              <a:t>爱因斯坦对马克思从事的事业始终抱着同情态度，对苏俄革命也给予了同情和理解。爱因斯坦对</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的评论不一定有别的用意。</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49F4E80-18C5-420D-B250-6C1B1E1CD22F}"/>
              </a:ext>
            </a:extLst>
          </p:cNvPr>
          <p:cNvSpPr>
            <a:spLocks noGrp="1" noChangeArrowheads="1"/>
          </p:cNvSpPr>
          <p:nvPr>
            <p:ph type="title"/>
          </p:nvPr>
        </p:nvSpPr>
        <p:spPr>
          <a:xfrm>
            <a:off x="0" y="274638"/>
            <a:ext cx="9144000" cy="706090"/>
          </a:xfrm>
        </p:spPr>
        <p:txBody>
          <a:bodyPr vert="horz" wrap="square" lIns="91440" tIns="45720" rIns="91440" bIns="45720" numCol="1" anchor="ctr" anchorCtr="0" compatLnSpc="1">
            <a:prstTxWarp prst="textNoShape">
              <a:avLst/>
            </a:prstTxWarp>
            <a:normAutofit fontScale="90000"/>
          </a:bodyPr>
          <a:lstStyle/>
          <a:p>
            <a:pPr algn="ctr"/>
            <a:r>
              <a:rPr kumimoji="0" lang="en-US" altLang="zh-CN" sz="3600" b="1" spc="-300" dirty="0">
                <a:latin typeface="仿宋" panose="02010609060101010101" pitchFamily="49" charset="-122"/>
                <a:ea typeface="仿宋" panose="02010609060101010101" pitchFamily="49" charset="-122"/>
              </a:rPr>
              <a:t>5. </a:t>
            </a:r>
            <a:r>
              <a:rPr kumimoji="0" sz="3600" b="1" spc="-300" dirty="0">
                <a:latin typeface="仿宋" panose="02010609060101010101" pitchFamily="49" charset="-122"/>
                <a:ea typeface="仿宋" panose="02010609060101010101" pitchFamily="49" charset="-122"/>
              </a:rPr>
              <a:t>客观、公正、历史地看待</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a:t>
            </a:r>
            <a:r>
              <a:rPr kumimoji="0" lang="en-US" altLang="zh-CN" sz="3600" b="1" spc="-300" dirty="0">
                <a:latin typeface="仿宋" panose="02010609060101010101" pitchFamily="49" charset="-122"/>
                <a:ea typeface="仿宋" panose="02010609060101010101" pitchFamily="49" charset="-122"/>
              </a:rPr>
              <a:t>1</a:t>
            </a:r>
            <a:r>
              <a:rPr kumimoji="0" sz="3600" b="1" spc="-300" dirty="0">
                <a:latin typeface="仿宋" panose="02010609060101010101" pitchFamily="49" charset="-122"/>
                <a:ea typeface="仿宋" panose="02010609060101010101" pitchFamily="49" charset="-122"/>
              </a:rPr>
              <a:t>） </a:t>
            </a:r>
          </a:p>
        </p:txBody>
      </p:sp>
      <p:sp>
        <p:nvSpPr>
          <p:cNvPr id="48131" name="Rectangle 3">
            <a:extLst>
              <a:ext uri="{FF2B5EF4-FFF2-40B4-BE49-F238E27FC236}">
                <a16:creationId xmlns:a16="http://schemas.microsoft.com/office/drawing/2014/main" id="{0ABFB8D5-A2DC-4AD3-AF29-18F4B57676E1}"/>
              </a:ext>
            </a:extLst>
          </p:cNvPr>
          <p:cNvSpPr>
            <a:spLocks noGrp="1"/>
          </p:cNvSpPr>
          <p:nvPr>
            <p:ph type="body" idx="1"/>
          </p:nvPr>
        </p:nvSpPr>
        <p:spPr>
          <a:xfrm>
            <a:off x="685800" y="1772816"/>
            <a:ext cx="7772400" cy="2591866"/>
          </a:xfrm>
        </p:spPr>
        <p:txBody>
          <a:bodyPr/>
          <a:lstStyle/>
          <a:p>
            <a:pPr eaLnBrk="1" hangingPunct="1"/>
            <a:r>
              <a:rPr kumimoji="0" lang="zh-CN" altLang="en-US" sz="2800" b="1" dirty="0">
                <a:latin typeface="仿宋" panose="02010609060101010101" pitchFamily="49" charset="-122"/>
                <a:ea typeface="仿宋" panose="02010609060101010101" pitchFamily="49" charset="-122"/>
              </a:rPr>
              <a:t>爱因斯坦的话也仅是一家之言。</a:t>
            </a:r>
          </a:p>
          <a:p>
            <a:pPr eaLnBrk="1" hangingPunct="1"/>
            <a:endParaRPr kumimoji="0" lang="zh-CN" altLang="en-US"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从逻辑上说，我们不能“以人为据”，也就是说，不能以某些权威的言论来判断是非，甄别善恶，因为任何权威论断原则上都是可错的。</a:t>
            </a:r>
          </a:p>
        </p:txBody>
      </p:sp>
      <p:pic>
        <p:nvPicPr>
          <p:cNvPr id="5" name="图片 4">
            <a:extLst>
              <a:ext uri="{FF2B5EF4-FFF2-40B4-BE49-F238E27FC236}">
                <a16:creationId xmlns:a16="http://schemas.microsoft.com/office/drawing/2014/main" id="{7A7BE813-60EB-4431-8564-88FD3B956461}"/>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6C91E41-C6D6-4CEC-8EAF-E5AAA0A2C53C}"/>
              </a:ext>
            </a:extLst>
          </p:cNvPr>
          <p:cNvSpPr>
            <a:spLocks noGrp="1" noChangeArrowheads="1"/>
          </p:cNvSpPr>
          <p:nvPr>
            <p:ph type="title"/>
          </p:nvPr>
        </p:nvSpPr>
        <p:spPr>
          <a:xfrm>
            <a:off x="0" y="274638"/>
            <a:ext cx="9144000" cy="1143000"/>
          </a:xfrm>
        </p:spPr>
        <p:txBody>
          <a:bodyPr vert="horz" wrap="square" lIns="91440" tIns="45720" rIns="91440" bIns="45720" numCol="1" anchor="ctr" anchorCtr="0" compatLnSpc="1">
            <a:prstTxWarp prst="textNoShape">
              <a:avLst/>
            </a:prstTxWarp>
            <a:normAutofit fontScale="90000"/>
          </a:bodyPr>
          <a:lstStyle/>
          <a:p>
            <a:pPr algn="ct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客观、公正、历史地看待</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a:t>
            </a:r>
            <a:r>
              <a:rPr kumimoji="0" lang="en-US" altLang="zh-CN" sz="3600" b="1" spc="-300" dirty="0">
                <a:latin typeface="仿宋" panose="02010609060101010101" pitchFamily="49" charset="-122"/>
                <a:ea typeface="仿宋" panose="02010609060101010101" pitchFamily="49" charset="-122"/>
              </a:rPr>
              <a:t>2</a:t>
            </a:r>
            <a:r>
              <a:rPr kumimoji="0" sz="3600" b="1" spc="-300" dirty="0">
                <a:latin typeface="仿宋" panose="02010609060101010101" pitchFamily="49" charset="-122"/>
                <a:ea typeface="仿宋" panose="02010609060101010101" pitchFamily="49" charset="-122"/>
              </a:rPr>
              <a:t>）</a:t>
            </a:r>
          </a:p>
        </p:txBody>
      </p:sp>
      <p:sp>
        <p:nvSpPr>
          <p:cNvPr id="49155" name="Rectangle 3">
            <a:extLst>
              <a:ext uri="{FF2B5EF4-FFF2-40B4-BE49-F238E27FC236}">
                <a16:creationId xmlns:a16="http://schemas.microsoft.com/office/drawing/2014/main" id="{6F0F23FA-B436-4363-A95E-78A697D2D916}"/>
              </a:ext>
            </a:extLst>
          </p:cNvPr>
          <p:cNvSpPr>
            <a:spLocks noGrp="1"/>
          </p:cNvSpPr>
          <p:nvPr>
            <p:ph type="body" idx="1"/>
          </p:nvPr>
        </p:nvSpPr>
        <p:spPr>
          <a:xfrm>
            <a:off x="1031336" y="1417638"/>
            <a:ext cx="7100887" cy="1441450"/>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更何况，在爱因斯坦作出否定性评价的同时，</a:t>
            </a:r>
            <a:r>
              <a:rPr kumimoji="0" lang="en-US" altLang="zh-CN" sz="2800" b="1" dirty="0">
                <a:latin typeface="仿宋" panose="02010609060101010101" pitchFamily="49" charset="-122"/>
                <a:ea typeface="仿宋" panose="02010609060101010101" pitchFamily="49" charset="-122"/>
              </a:rPr>
              <a:t>20</a:t>
            </a:r>
            <a:r>
              <a:rPr kumimoji="0" lang="zh-CN" altLang="en-US" sz="2800" b="1" dirty="0">
                <a:latin typeface="仿宋" panose="02010609060101010101" pitchFamily="49" charset="-122"/>
                <a:ea typeface="仿宋" panose="02010609060101010101" pitchFamily="49" charset="-122"/>
              </a:rPr>
              <a:t>世纪的另一科学大师普里高津，却对</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给予充分肯定。 </a:t>
            </a:r>
          </a:p>
        </p:txBody>
      </p:sp>
      <p:pic>
        <p:nvPicPr>
          <p:cNvPr id="49156" name="Picture 5" descr="（2）耗散结构理论内容介绍 - 上海健拓 - 上海健拓功能医学研究中心">
            <a:extLst>
              <a:ext uri="{FF2B5EF4-FFF2-40B4-BE49-F238E27FC236}">
                <a16:creationId xmlns:a16="http://schemas.microsoft.com/office/drawing/2014/main" id="{D0CCCC8E-8F64-45F0-B360-526BFDF18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61" y="3068960"/>
            <a:ext cx="5012035"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9C0E704-D52C-4020-9DF3-B02C119F48BA}"/>
              </a:ext>
            </a:extLst>
          </p:cNvPr>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4CED171A-6DF6-4F64-85BE-273EA8A8F236}"/>
              </a:ext>
            </a:extLst>
          </p:cNvPr>
          <p:cNvSpPr>
            <a:spLocks noGrp="1"/>
          </p:cNvSpPr>
          <p:nvPr>
            <p:ph idx="1"/>
          </p:nvPr>
        </p:nvSpPr>
        <p:spPr>
          <a:xfrm>
            <a:off x="457200" y="692696"/>
            <a:ext cx="8229600" cy="5306342"/>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普里高津</a:t>
            </a:r>
            <a:r>
              <a:rPr kumimoji="0" lang="en-US" altLang="zh-CN" sz="2800" b="1" dirty="0">
                <a:latin typeface="仿宋" panose="02010609060101010101" pitchFamily="49" charset="-122"/>
                <a:ea typeface="仿宋" panose="02010609060101010101" pitchFamily="49" charset="-122"/>
              </a:rPr>
              <a:t>(LlyaPrigogine,1917</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2003)</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生于莫斯科</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是比利时物理化学家</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布鲁塞尔学派的首领</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以研究非平衡态的不可逆过程热力学、提出“耗散结构”理论而闻名于世，并因而荣获</a:t>
            </a:r>
            <a:r>
              <a:rPr kumimoji="0" lang="en-US" altLang="zh-CN" sz="2800" dirty="0">
                <a:latin typeface="仿宋" panose="02010609060101010101" pitchFamily="49" charset="-122"/>
                <a:ea typeface="仿宋" panose="02010609060101010101" pitchFamily="49" charset="-122"/>
              </a:rPr>
              <a:t>1977</a:t>
            </a:r>
            <a:r>
              <a:rPr kumimoji="0" lang="zh-CN" altLang="en-US" sz="2800" dirty="0">
                <a:latin typeface="仿宋" panose="02010609060101010101" pitchFamily="49" charset="-122"/>
                <a:ea typeface="仿宋" panose="02010609060101010101" pitchFamily="49" charset="-122"/>
              </a:rPr>
              <a:t>年诺贝尔化学奖，非平衡态统计物理与耗散结构理论奠基人。他把将近一世纪前由克劳修斯</a:t>
            </a:r>
            <a:r>
              <a:rPr kumimoji="0" lang="en-US" altLang="zh-CN" sz="2800" dirty="0">
                <a:latin typeface="仿宋" panose="02010609060101010101" pitchFamily="49" charset="-122"/>
                <a:ea typeface="仿宋" panose="02010609060101010101" pitchFamily="49" charset="-122"/>
              </a:rPr>
              <a:t>(</a:t>
            </a:r>
            <a:r>
              <a:rPr kumimoji="0" lang="en-US" altLang="zh-CN" sz="2800" dirty="0" err="1">
                <a:latin typeface="仿宋" panose="02010609060101010101" pitchFamily="49" charset="-122"/>
                <a:ea typeface="仿宋" panose="02010609060101010101" pitchFamily="49" charset="-122"/>
              </a:rPr>
              <a:t>Clausius,R.J.E</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创立的热力学第二定律扩大应用于研究非平衡态的热力学现象</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开拓了一个过去很少受人注意的崭新领域，被认为是近二十多年来理论物理、理论化学和理论生物学方面取得的最重大进展之一。普里高津在长期而广泛的研究工作中形成了自己的哲学观点，他的许多科学理论观点极富有辩证法思想。</a:t>
            </a:r>
          </a:p>
        </p:txBody>
      </p:sp>
      <p:pic>
        <p:nvPicPr>
          <p:cNvPr id="4" name="图片 3">
            <a:extLst>
              <a:ext uri="{FF2B5EF4-FFF2-40B4-BE49-F238E27FC236}">
                <a16:creationId xmlns:a16="http://schemas.microsoft.com/office/drawing/2014/main" id="{8286544F-BA21-4C67-BD1D-B6183FE9732F}"/>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1045B63-AAF8-46DD-A423-60D55402C173}"/>
              </a:ext>
            </a:extLst>
          </p:cNvPr>
          <p:cNvSpPr>
            <a:spLocks noGrp="1" noChangeArrowheads="1"/>
          </p:cNvSpPr>
          <p:nvPr>
            <p:ph type="title"/>
          </p:nvPr>
        </p:nvSpPr>
        <p:spPr>
          <a:xfrm>
            <a:off x="0" y="274638"/>
            <a:ext cx="9144000" cy="1143000"/>
          </a:xfrm>
        </p:spPr>
        <p:txBody>
          <a:bodyPr vert="horz" wrap="square" lIns="91440" tIns="45720" rIns="91440" bIns="45720" numCol="1" anchor="ctr" anchorCtr="0" compatLnSpc="1">
            <a:prstTxWarp prst="textNoShape">
              <a:avLst/>
            </a:prstTxWarp>
            <a:normAutofit fontScale="90000"/>
          </a:bodyPr>
          <a:lstStyle/>
          <a:p>
            <a:pPr algn="ct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客观、公正、历史地看待</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a:t>
            </a:r>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a:t>
            </a:r>
          </a:p>
        </p:txBody>
      </p:sp>
      <p:sp>
        <p:nvSpPr>
          <p:cNvPr id="51203" name="Rectangle 3">
            <a:extLst>
              <a:ext uri="{FF2B5EF4-FFF2-40B4-BE49-F238E27FC236}">
                <a16:creationId xmlns:a16="http://schemas.microsoft.com/office/drawing/2014/main" id="{DFF0FE23-24C3-48F9-83CA-4BB2E4308BA0}"/>
              </a:ext>
            </a:extLst>
          </p:cNvPr>
          <p:cNvSpPr>
            <a:spLocks noGrp="1"/>
          </p:cNvSpPr>
          <p:nvPr>
            <p:ph type="body" idx="1"/>
          </p:nvPr>
        </p:nvSpPr>
        <p:spPr>
          <a:xfrm>
            <a:off x="500063" y="1714500"/>
            <a:ext cx="7772400" cy="4495800"/>
          </a:xfrm>
        </p:spPr>
        <p:txBody>
          <a:bodyPr/>
          <a:lstStyle/>
          <a:p>
            <a:pPr algn="just" eaLnBrk="1" hangingPunct="1"/>
            <a:r>
              <a:rPr kumimoji="0" lang="zh-CN" altLang="en-US" sz="2800" b="1" dirty="0">
                <a:latin typeface="仿宋" panose="02010609060101010101" pitchFamily="49" charset="-122"/>
                <a:ea typeface="仿宋" panose="02010609060101010101" pitchFamily="49" charset="-122"/>
              </a:rPr>
              <a:t>他在</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从混沌到有序</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一书中这样写到：</a:t>
            </a:r>
          </a:p>
          <a:p>
            <a:pPr algn="just" eaLnBrk="1" hangingPunct="1"/>
            <a:r>
              <a:rPr kumimoji="0" lang="zh-CN" altLang="en-US" sz="2800" b="1" dirty="0">
                <a:latin typeface="仿宋" panose="02010609060101010101" pitchFamily="49" charset="-122"/>
                <a:ea typeface="仿宋" panose="02010609060101010101" pitchFamily="49" charset="-122"/>
              </a:rPr>
              <a:t>“自然史的思想作为唯物主义的一个完整部分，是马克思所断言，并由恩格斯所详细论述过的。当代物理学的发展，在自然科学中提出了一个早已由唯物主义者提出的问题。对他们来说，认识自然就意味着把自然视为能产生人类和人类社会的自然界。</a:t>
            </a:r>
            <a:endParaRPr kumimoji="0" lang="en-US" altLang="zh-CN" sz="2800" b="1" dirty="0">
              <a:latin typeface="仿宋" panose="02010609060101010101" pitchFamily="49" charset="-122"/>
              <a:ea typeface="仿宋" panose="02010609060101010101" pitchFamily="49" charset="-122"/>
            </a:endParaRPr>
          </a:p>
          <a:p>
            <a:pPr algn="just" eaLnBrk="1" hangingPunct="1"/>
            <a:r>
              <a:rPr kumimoji="0" lang="zh-CN" altLang="en-US" sz="2800" b="1" dirty="0">
                <a:latin typeface="仿宋" panose="02010609060101010101" pitchFamily="49" charset="-122"/>
                <a:ea typeface="仿宋" panose="02010609060101010101" pitchFamily="49" charset="-122"/>
              </a:rPr>
              <a:t>而且，在恩格斯写作</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一书的那个时代，物理科学看来已经摒弃了机械论的世界观，而更接近自然界的历史发展的思想</a:t>
            </a:r>
            <a:r>
              <a:rPr kumimoji="0" lang="en-US" altLang="zh-CN" sz="2800" b="1" dirty="0">
                <a:latin typeface="仿宋" panose="02010609060101010101" pitchFamily="49" charset="-122"/>
                <a:ea typeface="仿宋" panose="02010609060101010101" pitchFamily="49" charset="-122"/>
              </a:rPr>
              <a:t>……” </a:t>
            </a:r>
          </a:p>
          <a:p>
            <a:pPr algn="just" eaLnBrk="1" hangingPunct="1"/>
            <a:endParaRPr kumimoji="0" lang="zh-CN" altLang="en-US" sz="2800" b="1" dirty="0">
              <a:solidFill>
                <a:srgbClr val="FFFF00"/>
              </a:solidFill>
              <a:latin typeface="仿宋" panose="02010609060101010101" pitchFamily="49" charset="-122"/>
              <a:ea typeface="仿宋" panose="020106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1C7D806-A03D-42E8-B179-342FDAB15499}"/>
              </a:ext>
            </a:extLst>
          </p:cNvPr>
          <p:cNvSpPr>
            <a:spLocks noGrp="1" noChangeArrowheads="1"/>
          </p:cNvSpPr>
          <p:nvPr>
            <p:ph type="title"/>
          </p:nvPr>
        </p:nvSpPr>
        <p:spPr>
          <a:xfrm>
            <a:off x="0" y="274638"/>
            <a:ext cx="9144000" cy="1143000"/>
          </a:xfrm>
        </p:spPr>
        <p:txBody>
          <a:bodyPr vert="horz" wrap="square" lIns="91440" tIns="45720" rIns="91440" bIns="45720" numCol="1" anchor="ctr" anchorCtr="0" compatLnSpc="1">
            <a:prstTxWarp prst="textNoShape">
              <a:avLst/>
            </a:prstTxWarp>
            <a:normAutofit fontScale="90000"/>
          </a:bodyPr>
          <a:lstStyle/>
          <a:p>
            <a:pPr algn="ct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客观、公正、历史地看待</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a:t>
            </a:r>
            <a:r>
              <a:rPr kumimoji="0" lang="en-US" altLang="zh-CN" sz="3600" b="1" spc="-300" dirty="0">
                <a:latin typeface="仿宋" panose="02010609060101010101" pitchFamily="49" charset="-122"/>
                <a:ea typeface="仿宋" panose="02010609060101010101" pitchFamily="49" charset="-122"/>
              </a:rPr>
              <a:t>4</a:t>
            </a:r>
            <a:r>
              <a:rPr kumimoji="0" sz="3600" b="1" spc="-300" dirty="0">
                <a:latin typeface="仿宋" panose="02010609060101010101" pitchFamily="49" charset="-122"/>
                <a:ea typeface="仿宋" panose="02010609060101010101" pitchFamily="49" charset="-122"/>
              </a:rPr>
              <a:t>）</a:t>
            </a:r>
          </a:p>
        </p:txBody>
      </p:sp>
      <p:sp>
        <p:nvSpPr>
          <p:cNvPr id="52227" name="Rectangle 3">
            <a:extLst>
              <a:ext uri="{FF2B5EF4-FFF2-40B4-BE49-F238E27FC236}">
                <a16:creationId xmlns:a16="http://schemas.microsoft.com/office/drawing/2014/main" id="{ED28AC07-A132-4184-B59C-752A3C9D0EE1}"/>
              </a:ext>
            </a:extLst>
          </p:cNvPr>
          <p:cNvSpPr>
            <a:spLocks noGrp="1"/>
          </p:cNvSpPr>
          <p:nvPr>
            <p:ph type="body" idx="1"/>
          </p:nvPr>
        </p:nvSpPr>
        <p:spPr>
          <a:xfrm>
            <a:off x="457200" y="1988840"/>
            <a:ext cx="8229600" cy="1828799"/>
          </a:xfrm>
        </p:spPr>
        <p:txBody>
          <a:bodyPr/>
          <a:lstStyle/>
          <a:p>
            <a:pPr eaLnBrk="1" hangingPunct="1"/>
            <a:r>
              <a:rPr kumimoji="0" lang="zh-CN" altLang="en-US" sz="2800" b="1" dirty="0">
                <a:latin typeface="仿宋" panose="02010609060101010101" pitchFamily="49" charset="-122"/>
                <a:ea typeface="仿宋" panose="02010609060101010101" pitchFamily="49" charset="-122"/>
              </a:rPr>
              <a:t>那么，应当如何看待</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呢？或者我们应当如何看待</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的缺陷呢？</a:t>
            </a:r>
            <a:endParaRPr kumimoji="0" lang="en-US" altLang="zh-CN" sz="2800" b="1" dirty="0">
              <a:latin typeface="仿宋" panose="02010609060101010101" pitchFamily="49" charset="-122"/>
              <a:ea typeface="仿宋" panose="02010609060101010101" pitchFamily="49" charset="-122"/>
            </a:endParaRPr>
          </a:p>
          <a:p>
            <a:pPr eaLnBrk="1" hangingPunct="1"/>
            <a:endParaRPr kumimoji="0" lang="zh-CN" altLang="en-US"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我们以为应认识到以下几点。 </a:t>
            </a:r>
          </a:p>
        </p:txBody>
      </p:sp>
      <p:pic>
        <p:nvPicPr>
          <p:cNvPr id="5" name="图片 4">
            <a:extLst>
              <a:ext uri="{FF2B5EF4-FFF2-40B4-BE49-F238E27FC236}">
                <a16:creationId xmlns:a16="http://schemas.microsoft.com/office/drawing/2014/main" id="{139B0972-34B6-40EC-B3A5-244283829C48}"/>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963E5745-A2AB-4CA6-AF7F-7F28E9F1F2F4}"/>
              </a:ext>
            </a:extLst>
          </p:cNvPr>
          <p:cNvSpPr>
            <a:spLocks noGrp="1" noChangeArrowheads="1"/>
          </p:cNvSpPr>
          <p:nvPr>
            <p:ph type="title"/>
          </p:nvPr>
        </p:nvSpPr>
        <p:spPr>
          <a:xfrm>
            <a:off x="0" y="274638"/>
            <a:ext cx="9144000" cy="1143000"/>
          </a:xfrm>
        </p:spPr>
        <p:txBody>
          <a:bodyPr vert="horz" wrap="square" lIns="91440" tIns="45720" rIns="91440" bIns="45720" numCol="1" anchor="ctr" anchorCtr="0" compatLnSpc="1">
            <a:prstTxWarp prst="textNoShape">
              <a:avLst/>
            </a:prstTxWarp>
            <a:normAutofit fontScale="90000"/>
          </a:bodyPr>
          <a:lstStyle/>
          <a:p>
            <a:pPr algn="ctr"/>
            <a:r>
              <a:rPr kumimoji="0" lang="en-US" altLang="zh-CN" sz="3600" b="1" spc="-300" dirty="0">
                <a:latin typeface="仿宋" panose="02010609060101010101" pitchFamily="49" charset="-122"/>
                <a:ea typeface="仿宋" panose="02010609060101010101" pitchFamily="49" charset="-122"/>
              </a:rPr>
              <a:t>5. </a:t>
            </a:r>
            <a:r>
              <a:rPr kumimoji="0" sz="3600" b="1" spc="-300" dirty="0">
                <a:latin typeface="仿宋" panose="02010609060101010101" pitchFamily="49" charset="-122"/>
                <a:ea typeface="仿宋" panose="02010609060101010101" pitchFamily="49" charset="-122"/>
              </a:rPr>
              <a:t>客观、公正、历史地看待</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a:t>
            </a: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a:t>
            </a:r>
          </a:p>
        </p:txBody>
      </p:sp>
      <p:sp>
        <p:nvSpPr>
          <p:cNvPr id="53251" name="Rectangle 3">
            <a:extLst>
              <a:ext uri="{FF2B5EF4-FFF2-40B4-BE49-F238E27FC236}">
                <a16:creationId xmlns:a16="http://schemas.microsoft.com/office/drawing/2014/main" id="{5DE725A2-D12E-4167-BD63-808AE316D594}"/>
              </a:ext>
            </a:extLst>
          </p:cNvPr>
          <p:cNvSpPr>
            <a:spLocks noGrp="1"/>
          </p:cNvSpPr>
          <p:nvPr>
            <p:ph type="body" idx="1"/>
          </p:nvPr>
        </p:nvSpPr>
        <p:spPr>
          <a:xfrm>
            <a:off x="684213" y="1628775"/>
            <a:ext cx="7772400" cy="4464521"/>
          </a:xfrm>
        </p:spPr>
        <p:txBody>
          <a:bodyPr/>
          <a:lstStyle/>
          <a:p>
            <a:pPr eaLnBrk="1" hangingPunct="1"/>
            <a:r>
              <a:rPr kumimoji="0" lang="zh-CN" altLang="en-US" sz="2800" b="1" dirty="0">
                <a:latin typeface="仿宋" panose="02010609060101010101" pitchFamily="49" charset="-122"/>
                <a:ea typeface="仿宋" panose="02010609060101010101" pitchFamily="49" charset="-122"/>
              </a:rPr>
              <a:t>首先，恩格斯没有读完高中，没有接受过严格系统的自然科学训练。他完全靠对自然科学的兴趣，通过自学来了解科学。如果说恩格斯的自然科学素养不是很高，是完全可以理解的。他自己说，也许理论自然科学的进步，会使我的工作的绝大部分或全部成为多余的。</a:t>
            </a:r>
            <a:endParaRPr kumimoji="0" lang="en-US" altLang="zh-CN"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其次，自然科学已经发展了一百多年，有许多新发现和新进展，也否证了一些过去被认为是正确的理论。对恩格斯</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的一些内容也要重新认识。</a:t>
            </a:r>
          </a:p>
          <a:p>
            <a:pPr eaLnBrk="1" hangingPunct="1"/>
            <a:endParaRPr kumimoji="0" lang="zh-CN" altLang="en-US" sz="2800" b="1" dirty="0">
              <a:latin typeface="仿宋" panose="02010609060101010101" pitchFamily="49" charset="-122"/>
              <a:ea typeface="仿宋"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16D14B8-4327-4BBE-AC18-AA80B3E0CCD4}"/>
              </a:ext>
            </a:extLst>
          </p:cNvPr>
          <p:cNvSpPr>
            <a:spLocks noGrp="1" noChangeArrowheads="1"/>
          </p:cNvSpPr>
          <p:nvPr>
            <p:ph type="title"/>
          </p:nvPr>
        </p:nvSpPr>
        <p:spPr>
          <a:xfrm>
            <a:off x="0" y="274638"/>
            <a:ext cx="9144000" cy="1143000"/>
          </a:xfrm>
        </p:spPr>
        <p:txBody>
          <a:bodyPr vert="horz" wrap="square" lIns="91440" tIns="45720" rIns="91440" bIns="45720" numCol="1" anchor="ctr" anchorCtr="0" compatLnSpc="1">
            <a:prstTxWarp prst="textNoShape">
              <a:avLst/>
            </a:prstTxWarp>
            <a:normAutofit fontScale="90000"/>
          </a:bodyPr>
          <a:lstStyle/>
          <a:p>
            <a:pPr algn="ct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客观、公正、历史地看待</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a:t>
            </a:r>
            <a:r>
              <a:rPr kumimoji="0" lang="en-US" altLang="zh-CN" sz="3600" b="1" spc="-300" dirty="0">
                <a:latin typeface="仿宋" panose="02010609060101010101" pitchFamily="49" charset="-122"/>
                <a:ea typeface="仿宋" panose="02010609060101010101" pitchFamily="49" charset="-122"/>
              </a:rPr>
              <a:t>6</a:t>
            </a:r>
            <a:r>
              <a:rPr kumimoji="0" sz="3600" b="1" spc="-300" dirty="0">
                <a:latin typeface="仿宋" panose="02010609060101010101" pitchFamily="49" charset="-122"/>
                <a:ea typeface="仿宋" panose="02010609060101010101" pitchFamily="49" charset="-122"/>
              </a:rPr>
              <a:t>）</a:t>
            </a:r>
          </a:p>
        </p:txBody>
      </p:sp>
      <p:sp>
        <p:nvSpPr>
          <p:cNvPr id="54275" name="Rectangle 3">
            <a:extLst>
              <a:ext uri="{FF2B5EF4-FFF2-40B4-BE49-F238E27FC236}">
                <a16:creationId xmlns:a16="http://schemas.microsoft.com/office/drawing/2014/main" id="{302F9F21-4B7D-4EFF-82E1-332F411342C7}"/>
              </a:ext>
            </a:extLst>
          </p:cNvPr>
          <p:cNvSpPr>
            <a:spLocks noGrp="1"/>
          </p:cNvSpPr>
          <p:nvPr>
            <p:ph type="body" idx="1"/>
          </p:nvPr>
        </p:nvSpPr>
        <p:spPr>
          <a:xfrm>
            <a:off x="609600" y="2132856"/>
            <a:ext cx="7924800" cy="3528293"/>
          </a:xfrm>
        </p:spPr>
        <p:txBody>
          <a:bodyPr/>
          <a:lstStyle/>
          <a:p>
            <a:pPr eaLnBrk="1" hangingPunct="1">
              <a:lnSpc>
                <a:spcPct val="90000"/>
              </a:lnSpc>
            </a:pPr>
            <a:r>
              <a:rPr kumimoji="0" lang="zh-CN" altLang="en-US" sz="2800" b="1" dirty="0">
                <a:latin typeface="仿宋" panose="02010609060101010101" pitchFamily="49" charset="-122"/>
                <a:ea typeface="仿宋" panose="02010609060101010101" pitchFamily="49" charset="-122"/>
              </a:rPr>
              <a:t>最后，自然辩证的价值在于从历史认识论角度理解人类认识自然的过程，将自然认识论与哲学辩证法结合起来。对待</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应有一个历史的和科学的态度，无根据地贬低</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，把它说得一文不值，是不可取的。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的理论来源于实践，并且随时受着实践的检验。它要不断地从自然科学吸取养料，不断地随着自然科学的发展而发展。</a:t>
            </a:r>
            <a:endParaRPr kumimoji="0" lang="en-US" altLang="zh-CN" sz="2800" b="1" dirty="0">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23E4E4EA-D54F-4E80-A282-2CD35D952689}"/>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48ECD-9F1B-44F2-A764-3DF312767DE1}"/>
              </a:ext>
            </a:extLst>
          </p:cNvPr>
          <p:cNvSpPr>
            <a:spLocks noGrp="1"/>
          </p:cNvSpPr>
          <p:nvPr>
            <p:ph type="title"/>
          </p:nvPr>
        </p:nvSpPr>
        <p:spPr>
          <a:xfrm>
            <a:off x="251520" y="116632"/>
            <a:ext cx="7775575" cy="778098"/>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6.</a:t>
            </a:r>
            <a:r>
              <a:rPr kumimoji="0" sz="3600" b="1" spc="-300" dirty="0">
                <a:latin typeface="仿宋" panose="02010609060101010101" pitchFamily="49" charset="-122"/>
                <a:ea typeface="仿宋" panose="02010609060101010101" pitchFamily="49" charset="-122"/>
              </a:rPr>
              <a:t>对自然辩证法的基本认识</a:t>
            </a:r>
          </a:p>
        </p:txBody>
      </p:sp>
      <p:sp>
        <p:nvSpPr>
          <p:cNvPr id="55299" name="内容占位符 2">
            <a:extLst>
              <a:ext uri="{FF2B5EF4-FFF2-40B4-BE49-F238E27FC236}">
                <a16:creationId xmlns:a16="http://schemas.microsoft.com/office/drawing/2014/main" id="{DD57DB8C-E691-43C3-A019-0A9EB949021B}"/>
              </a:ext>
            </a:extLst>
          </p:cNvPr>
          <p:cNvSpPr>
            <a:spLocks noGrp="1"/>
          </p:cNvSpPr>
          <p:nvPr>
            <p:ph idx="1"/>
          </p:nvPr>
        </p:nvSpPr>
        <p:spPr>
          <a:xfrm>
            <a:off x="558999" y="1484784"/>
            <a:ext cx="4330824" cy="4349079"/>
          </a:xfrm>
        </p:spPr>
        <p:txBody>
          <a:bodyPr/>
          <a:lstStyle/>
          <a:p>
            <a:pPr marL="0" indent="0">
              <a:spcBef>
                <a:spcPct val="0"/>
              </a:spcBef>
              <a:buNone/>
            </a:pPr>
            <a:r>
              <a:rPr kumimoji="0" lang="zh-CN" altLang="en-US" sz="2800" b="1" dirty="0">
                <a:latin typeface="仿宋" panose="02010609060101010101" pitchFamily="49" charset="-122"/>
                <a:ea typeface="仿宋" panose="02010609060101010101" pitchFamily="49" charset="-122"/>
              </a:rPr>
              <a:t>自然辩证法是马克思主义的重要组成部分；是关于自然和科学技术发展的一般规律、人类认识和改造自然的一般方法、科学技术与人类社会相互作用的理论体系，是对以科学技术为中介和手段的人与自然、社会的相互关系的概括、总结。</a:t>
            </a:r>
          </a:p>
          <a:p>
            <a:endParaRPr kumimoji="0" lang="en-US" altLang="zh-CN" sz="2800" dirty="0">
              <a:latin typeface="仿宋" panose="02010609060101010101" pitchFamily="49" charset="-122"/>
              <a:ea typeface="仿宋" panose="02010609060101010101" pitchFamily="49" charset="-122"/>
            </a:endParaRPr>
          </a:p>
          <a:p>
            <a:endParaRPr lang="zh-CN" altLang="en-US" sz="2800" dirty="0">
              <a:latin typeface="仿宋" panose="02010609060101010101" pitchFamily="49" charset="-122"/>
              <a:ea typeface="仿宋" panose="02010609060101010101" pitchFamily="49" charset="-122"/>
            </a:endParaRPr>
          </a:p>
        </p:txBody>
      </p:sp>
      <p:pic>
        <p:nvPicPr>
          <p:cNvPr id="5" name="图片 1">
            <a:extLst>
              <a:ext uri="{FF2B5EF4-FFF2-40B4-BE49-F238E27FC236}">
                <a16:creationId xmlns:a16="http://schemas.microsoft.com/office/drawing/2014/main" id="{4C700877-09DC-4320-BDED-D6021897D2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412776"/>
            <a:ext cx="35814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4B259F6F-896B-43AB-A502-10E438EA440A}"/>
              </a:ext>
            </a:extLst>
          </p:cNvPr>
          <p:cNvSpPr>
            <a:spLocks noGrp="1"/>
          </p:cNvSpPr>
          <p:nvPr>
            <p:ph idx="1"/>
          </p:nvPr>
        </p:nvSpPr>
        <p:spPr>
          <a:xfrm>
            <a:off x="827584" y="1088740"/>
            <a:ext cx="762000" cy="4680520"/>
          </a:xfrm>
        </p:spPr>
        <p:txBody>
          <a:bodyPr/>
          <a:lstStyle/>
          <a:p>
            <a:pPr eaLnBrk="1" hangingPunct="1">
              <a:buFontTx/>
              <a:buNone/>
            </a:pPr>
            <a:r>
              <a:rPr kumimoji="0" lang="zh-CN" altLang="en-US" sz="3600" b="1" dirty="0">
                <a:latin typeface="仿宋" panose="02010609060101010101" pitchFamily="49" charset="-122"/>
                <a:ea typeface="仿宋" panose="02010609060101010101" pitchFamily="49" charset="-122"/>
              </a:rPr>
              <a:t>计</a:t>
            </a:r>
          </a:p>
          <a:p>
            <a:pPr eaLnBrk="1" hangingPunct="1">
              <a:buFontTx/>
              <a:buNone/>
            </a:pPr>
            <a:r>
              <a:rPr kumimoji="0" lang="zh-CN" altLang="en-US" sz="3600" b="1" dirty="0">
                <a:latin typeface="仿宋" panose="02010609060101010101" pitchFamily="49" charset="-122"/>
                <a:ea typeface="仿宋" panose="02010609060101010101" pitchFamily="49" charset="-122"/>
              </a:rPr>
              <a:t>算</a:t>
            </a:r>
          </a:p>
          <a:p>
            <a:pPr eaLnBrk="1" hangingPunct="1">
              <a:buFontTx/>
              <a:buNone/>
            </a:pPr>
            <a:r>
              <a:rPr kumimoji="0" lang="zh-CN" altLang="en-US" sz="3600" b="1" dirty="0">
                <a:latin typeface="仿宋" panose="02010609060101010101" pitchFamily="49" charset="-122"/>
                <a:ea typeface="仿宋" panose="02010609060101010101" pitchFamily="49" charset="-122"/>
              </a:rPr>
              <a:t>能</a:t>
            </a:r>
          </a:p>
          <a:p>
            <a:pPr eaLnBrk="1" hangingPunct="1">
              <a:buFontTx/>
              <a:buNone/>
            </a:pPr>
            <a:r>
              <a:rPr kumimoji="0" lang="zh-CN" altLang="en-US" sz="3600" b="1" dirty="0">
                <a:latin typeface="仿宋" panose="02010609060101010101" pitchFamily="49" charset="-122"/>
                <a:ea typeface="仿宋" panose="02010609060101010101" pitchFamily="49" charset="-122"/>
              </a:rPr>
              <a:t>力</a:t>
            </a:r>
          </a:p>
          <a:p>
            <a:pPr eaLnBrk="1" hangingPunct="1">
              <a:buFontTx/>
              <a:buNone/>
            </a:pPr>
            <a:r>
              <a:rPr kumimoji="0" lang="zh-CN" altLang="en-US" sz="3600" b="1" dirty="0">
                <a:latin typeface="仿宋" panose="02010609060101010101" pitchFamily="49" charset="-122"/>
                <a:ea typeface="仿宋" panose="02010609060101010101" pitchFamily="49" charset="-122"/>
              </a:rPr>
              <a:t>的</a:t>
            </a:r>
          </a:p>
          <a:p>
            <a:pPr eaLnBrk="1" hangingPunct="1">
              <a:buFontTx/>
              <a:buNone/>
            </a:pPr>
            <a:r>
              <a:rPr kumimoji="0" lang="zh-CN" altLang="en-US" sz="3600" b="1" dirty="0">
                <a:latin typeface="仿宋" panose="02010609060101010101" pitchFamily="49" charset="-122"/>
                <a:ea typeface="仿宋" panose="02010609060101010101" pitchFamily="49" charset="-122"/>
              </a:rPr>
              <a:t>进</a:t>
            </a:r>
          </a:p>
          <a:p>
            <a:pPr eaLnBrk="1" hangingPunct="1">
              <a:buFontTx/>
              <a:buNone/>
            </a:pPr>
            <a:r>
              <a:rPr kumimoji="0" lang="zh-CN" altLang="en-US" sz="3600" b="1" dirty="0">
                <a:latin typeface="仿宋" panose="02010609060101010101" pitchFamily="49" charset="-122"/>
                <a:ea typeface="仿宋" panose="02010609060101010101" pitchFamily="49" charset="-122"/>
              </a:rPr>
              <a:t>步</a:t>
            </a:r>
          </a:p>
        </p:txBody>
      </p:sp>
      <p:pic>
        <p:nvPicPr>
          <p:cNvPr id="95235" name="Picture 3">
            <a:extLst>
              <a:ext uri="{FF2B5EF4-FFF2-40B4-BE49-F238E27FC236}">
                <a16:creationId xmlns:a16="http://schemas.microsoft.com/office/drawing/2014/main" id="{B72DF636-06A4-4017-89C6-AB546CFAB8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5"/>
          <a:stretch/>
        </p:blipFill>
        <p:spPr bwMode="auto">
          <a:xfrm>
            <a:off x="2051719" y="0"/>
            <a:ext cx="708938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4">
            <a:extLst>
              <a:ext uri="{FF2B5EF4-FFF2-40B4-BE49-F238E27FC236}">
                <a16:creationId xmlns:a16="http://schemas.microsoft.com/office/drawing/2014/main" id="{9EE7CF82-449B-4FD8-8C32-70858B771AB9}"/>
              </a:ext>
            </a:extLst>
          </p:cNvPr>
          <p:cNvSpPr>
            <a:spLocks noChangeArrowheads="1"/>
          </p:cNvSpPr>
          <p:nvPr/>
        </p:nvSpPr>
        <p:spPr bwMode="auto">
          <a:xfrm>
            <a:off x="2667000" y="3048000"/>
            <a:ext cx="2286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kumimoji="0" lang="zh-CN" altLang="en-US" sz="1800"/>
          </a:p>
        </p:txBody>
      </p:sp>
    </p:spTree>
    <p:extLst>
      <p:ext uri="{BB962C8B-B14F-4D97-AF65-F5344CB8AC3E}">
        <p14:creationId xmlns:p14="http://schemas.microsoft.com/office/powerpoint/2010/main" val="1232816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0FEF571-8072-4336-AF12-352C8D9F0E59}"/>
              </a:ext>
            </a:extLst>
          </p:cNvPr>
          <p:cNvSpPr>
            <a:spLocks noGrp="1" noChangeArrowheads="1"/>
          </p:cNvSpPr>
          <p:nvPr>
            <p:ph type="title"/>
          </p:nvPr>
        </p:nvSpPr>
        <p:spPr>
          <a:xfrm>
            <a:off x="323528" y="260648"/>
            <a:ext cx="7776000" cy="1143000"/>
          </a:xfrm>
        </p:spPr>
        <p:txBody>
          <a:bodyPr vert="horz" wrap="square" lIns="91440" tIns="45720" rIns="91440" bIns="45720" numCol="1" anchor="ctr" anchorCtr="0" compatLnSpc="1">
            <a:prstTxWarp prst="textNoShape">
              <a:avLst/>
            </a:prstTxWarp>
            <a:normAutofit/>
            <a:scene3d>
              <a:camera prst="orthographicFront"/>
              <a:lightRig rig="soft" dir="t"/>
            </a:scene3d>
            <a:sp3d prstMaterial="matte">
              <a:bevelT w="12700" h="12700"/>
            </a:sp3d>
          </a:bodyPr>
          <a:lstStyle/>
          <a:p>
            <a:pPr eaLnBrk="1" fontAlgn="auto" hangingPunct="1">
              <a:lnSpc>
                <a:spcPct val="110000"/>
              </a:lnSpc>
              <a:spcAft>
                <a:spcPts val="0"/>
              </a:spcAft>
            </a:pPr>
            <a:r>
              <a:rPr lang="zh-CN" altLang="en-US" sz="3600" dirty="0">
                <a:latin typeface="仿宋" panose="02010609060101010101" pitchFamily="49" charset="-122"/>
                <a:ea typeface="仿宋" panose="02010609060101010101" pitchFamily="49" charset="-122"/>
                <a:cs typeface="+mn-cs"/>
              </a:rPr>
              <a:t>四</a:t>
            </a:r>
            <a:r>
              <a:rPr sz="3600" dirty="0">
                <a:latin typeface="仿宋" panose="02010609060101010101" pitchFamily="49" charset="-122"/>
                <a:ea typeface="仿宋" panose="02010609060101010101" pitchFamily="49" charset="-122"/>
                <a:cs typeface="+mn-cs"/>
              </a:rPr>
              <a:t>．自然辩证法在中国 </a:t>
            </a:r>
          </a:p>
        </p:txBody>
      </p:sp>
      <p:sp>
        <p:nvSpPr>
          <p:cNvPr id="56323" name="Rectangle 3">
            <a:extLst>
              <a:ext uri="{FF2B5EF4-FFF2-40B4-BE49-F238E27FC236}">
                <a16:creationId xmlns:a16="http://schemas.microsoft.com/office/drawing/2014/main" id="{C5D4F799-174E-4AB0-914C-35D997851930}"/>
              </a:ext>
            </a:extLst>
          </p:cNvPr>
          <p:cNvSpPr>
            <a:spLocks noGrp="1"/>
          </p:cNvSpPr>
          <p:nvPr>
            <p:ph type="body" idx="1"/>
          </p:nvPr>
        </p:nvSpPr>
        <p:spPr>
          <a:xfrm>
            <a:off x="1470484" y="2204864"/>
            <a:ext cx="6203032" cy="2246548"/>
          </a:xfrm>
        </p:spPr>
        <p:txBody>
          <a:bodyPr/>
          <a:lstStyle/>
          <a:p>
            <a:pPr lvl="1" eaLnBrk="1" hangingPunct="1"/>
            <a:r>
              <a:rPr kumimoji="0" lang="en-US" altLang="zh-CN" sz="2400" b="1" dirty="0">
                <a:latin typeface="仿宋" panose="02010609060101010101" pitchFamily="49" charset="-122"/>
                <a:ea typeface="仿宋" panose="02010609060101010101" pitchFamily="49" charset="-122"/>
              </a:rPr>
              <a:t>1</a:t>
            </a:r>
            <a:r>
              <a:rPr kumimoji="0" lang="zh-CN" altLang="en-US" sz="2400" b="1" dirty="0">
                <a:latin typeface="仿宋" panose="02010609060101010101" pitchFamily="49" charset="-122"/>
                <a:ea typeface="仿宋" panose="02010609060101010101" pitchFamily="49" charset="-122"/>
              </a:rPr>
              <a:t>．</a:t>
            </a:r>
            <a:r>
              <a:rPr kumimoji="0" lang="en-US" altLang="zh-CN" sz="2400" b="1" dirty="0">
                <a:latin typeface="仿宋" panose="02010609060101010101" pitchFamily="49" charset="-122"/>
                <a:ea typeface="仿宋" panose="02010609060101010101" pitchFamily="49" charset="-122"/>
              </a:rPr>
              <a:t>《</a:t>
            </a:r>
            <a:r>
              <a:rPr kumimoji="0" lang="zh-CN" altLang="en-US" sz="2400" b="1" dirty="0">
                <a:latin typeface="仿宋" panose="02010609060101010101" pitchFamily="49" charset="-122"/>
                <a:ea typeface="仿宋" panose="02010609060101010101" pitchFamily="49" charset="-122"/>
              </a:rPr>
              <a:t>自然辩证法</a:t>
            </a:r>
            <a:r>
              <a:rPr kumimoji="0" lang="en-US" altLang="zh-CN" sz="2400" b="1" dirty="0">
                <a:latin typeface="仿宋" panose="02010609060101010101" pitchFamily="49" charset="-122"/>
                <a:ea typeface="仿宋" panose="02010609060101010101" pitchFamily="49" charset="-122"/>
              </a:rPr>
              <a:t>》</a:t>
            </a:r>
            <a:r>
              <a:rPr kumimoji="0" lang="zh-CN" altLang="en-US" sz="2400" b="1" dirty="0">
                <a:latin typeface="仿宋" panose="02010609060101010101" pitchFamily="49" charset="-122"/>
                <a:ea typeface="仿宋" panose="02010609060101010101" pitchFamily="49" charset="-122"/>
              </a:rPr>
              <a:t>的引进与学习</a:t>
            </a:r>
          </a:p>
          <a:p>
            <a:pPr lvl="1" eaLnBrk="1" hangingPunct="1"/>
            <a:r>
              <a:rPr kumimoji="0" lang="en-US" altLang="zh-CN" sz="2400" b="1" dirty="0">
                <a:latin typeface="仿宋" panose="02010609060101010101" pitchFamily="49" charset="-122"/>
                <a:ea typeface="仿宋" panose="02010609060101010101" pitchFamily="49" charset="-122"/>
              </a:rPr>
              <a:t>2</a:t>
            </a:r>
            <a:r>
              <a:rPr kumimoji="0" lang="zh-CN" altLang="en-US" sz="2400" b="1" dirty="0">
                <a:latin typeface="仿宋" panose="02010609060101010101" pitchFamily="49" charset="-122"/>
                <a:ea typeface="仿宋" panose="02010609060101010101" pitchFamily="49" charset="-122"/>
              </a:rPr>
              <a:t>．融入主流意识形态</a:t>
            </a:r>
            <a:endParaRPr kumimoji="0" lang="en-US" altLang="zh-CN" sz="2400" b="1" dirty="0">
              <a:latin typeface="仿宋" panose="02010609060101010101" pitchFamily="49" charset="-122"/>
              <a:ea typeface="仿宋" panose="02010609060101010101" pitchFamily="49" charset="-122"/>
            </a:endParaRPr>
          </a:p>
          <a:p>
            <a:pPr lvl="1" eaLnBrk="1" hangingPunct="1"/>
            <a:r>
              <a:rPr kumimoji="0" lang="en-US" altLang="zh-CN" sz="2400" b="1" dirty="0">
                <a:latin typeface="仿宋" panose="02010609060101010101" pitchFamily="49" charset="-122"/>
                <a:ea typeface="仿宋" panose="02010609060101010101" pitchFamily="49" charset="-122"/>
              </a:rPr>
              <a:t>3</a:t>
            </a:r>
            <a:r>
              <a:rPr kumimoji="0" lang="zh-CN" altLang="en-US" sz="2400" b="1" dirty="0">
                <a:latin typeface="仿宋" panose="02010609060101010101" pitchFamily="49" charset="-122"/>
                <a:ea typeface="仿宋" panose="02010609060101010101" pitchFamily="49" charset="-122"/>
              </a:rPr>
              <a:t>．体制化、规范化 </a:t>
            </a:r>
          </a:p>
          <a:p>
            <a:pPr lvl="1" eaLnBrk="1" hangingPunct="1"/>
            <a:r>
              <a:rPr kumimoji="0" lang="en-US" altLang="zh-CN" sz="2400" b="1" dirty="0">
                <a:latin typeface="仿宋" panose="02010609060101010101" pitchFamily="49" charset="-122"/>
                <a:ea typeface="仿宋" panose="02010609060101010101" pitchFamily="49" charset="-122"/>
              </a:rPr>
              <a:t>4</a:t>
            </a:r>
            <a:r>
              <a:rPr kumimoji="0" lang="zh-CN" altLang="en-US" sz="2400" b="1" dirty="0">
                <a:latin typeface="仿宋" panose="02010609060101010101" pitchFamily="49" charset="-122"/>
                <a:ea typeface="仿宋" panose="02010609060101010101" pitchFamily="49" charset="-122"/>
              </a:rPr>
              <a:t>．新时期的全面繁荣与发展 </a:t>
            </a:r>
          </a:p>
          <a:p>
            <a:pPr lvl="1" eaLnBrk="1" hangingPunct="1"/>
            <a:r>
              <a:rPr kumimoji="0" lang="en-US" altLang="zh-CN" sz="2400" b="1" dirty="0">
                <a:latin typeface="仿宋" panose="02010609060101010101" pitchFamily="49" charset="-122"/>
                <a:ea typeface="仿宋" panose="02010609060101010101" pitchFamily="49" charset="-122"/>
              </a:rPr>
              <a:t>5</a:t>
            </a:r>
            <a:r>
              <a:rPr kumimoji="0" lang="zh-CN" altLang="en-US" sz="2400" b="1" dirty="0">
                <a:latin typeface="仿宋" panose="02010609060101010101" pitchFamily="49" charset="-122"/>
                <a:ea typeface="仿宋" panose="02010609060101010101" pitchFamily="49" charset="-122"/>
              </a:rPr>
              <a:t>．成为课程和能授学位的二级学科 </a:t>
            </a:r>
          </a:p>
        </p:txBody>
      </p:sp>
      <p:pic>
        <p:nvPicPr>
          <p:cNvPr id="5" name="图片 4">
            <a:extLst>
              <a:ext uri="{FF2B5EF4-FFF2-40B4-BE49-F238E27FC236}">
                <a16:creationId xmlns:a16="http://schemas.microsoft.com/office/drawing/2014/main" id="{8D14FB82-97AC-4B77-8C58-E309B3D56528}"/>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FEFCF3E-58BE-43F1-B5F3-0BD4BEF91F9F}"/>
              </a:ext>
            </a:extLst>
          </p:cNvPr>
          <p:cNvSpPr>
            <a:spLocks noGrp="1" noChangeArrowheads="1"/>
          </p:cNvSpPr>
          <p:nvPr>
            <p:ph type="title"/>
          </p:nvPr>
        </p:nvSpPr>
        <p:spPr>
          <a:xfrm>
            <a:off x="251520" y="151039"/>
            <a:ext cx="7776000" cy="840922"/>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1</a:t>
            </a:r>
            <a:r>
              <a:rPr kumimoji="0" sz="3600" b="1" spc="-300" dirty="0">
                <a:latin typeface="仿宋" panose="02010609060101010101" pitchFamily="49" charset="-122"/>
                <a:ea typeface="仿宋" panose="02010609060101010101" pitchFamily="49" charset="-122"/>
              </a:rPr>
              <a:t>）</a:t>
            </a:r>
          </a:p>
        </p:txBody>
      </p:sp>
      <p:sp>
        <p:nvSpPr>
          <p:cNvPr id="57347" name="Rectangle 3">
            <a:extLst>
              <a:ext uri="{FF2B5EF4-FFF2-40B4-BE49-F238E27FC236}">
                <a16:creationId xmlns:a16="http://schemas.microsoft.com/office/drawing/2014/main" id="{06C95B7E-EB91-464F-A387-6E232DD69DAD}"/>
              </a:ext>
            </a:extLst>
          </p:cNvPr>
          <p:cNvSpPr>
            <a:spLocks noGrp="1"/>
          </p:cNvSpPr>
          <p:nvPr>
            <p:ph type="body" idx="1"/>
          </p:nvPr>
        </p:nvSpPr>
        <p:spPr>
          <a:xfrm>
            <a:off x="357188" y="1571625"/>
            <a:ext cx="5000625" cy="5000625"/>
          </a:xfrm>
        </p:spPr>
        <p:txBody>
          <a:bodyPr/>
          <a:lstStyle/>
          <a:p>
            <a:pPr eaLnBrk="1" hangingPunct="1"/>
            <a:r>
              <a:rPr kumimoji="0" lang="en-US" altLang="zh-CN" sz="2800" b="1" dirty="0">
                <a:latin typeface="仿宋" panose="02010609060101010101" pitchFamily="49" charset="-122"/>
                <a:ea typeface="仿宋" panose="02010609060101010101" pitchFamily="49" charset="-122"/>
              </a:rPr>
              <a:t>1919</a:t>
            </a:r>
            <a:r>
              <a:rPr kumimoji="0" lang="zh-CN" altLang="en-US" sz="2800" b="1" dirty="0">
                <a:latin typeface="仿宋" panose="02010609060101010101" pitchFamily="49" charset="-122"/>
                <a:ea typeface="仿宋" panose="02010609060101010101" pitchFamily="49" charset="-122"/>
              </a:rPr>
              <a:t>年在中国暴发了划时代意义的五四运动。新文化运动在五四运动前几年就已经开始了。新文化运动的口号是</a:t>
            </a:r>
            <a:r>
              <a:rPr kumimoji="0" lang="zh-CN" altLang="en-US" sz="2800" b="1" dirty="0">
                <a:solidFill>
                  <a:srgbClr val="00B0F0"/>
                </a:solidFill>
                <a:latin typeface="仿宋" panose="02010609060101010101" pitchFamily="49" charset="-122"/>
                <a:ea typeface="仿宋" panose="02010609060101010101" pitchFamily="49" charset="-122"/>
              </a:rPr>
              <a:t>民主和科学</a:t>
            </a:r>
            <a:r>
              <a:rPr kumimoji="0" lang="zh-CN" altLang="en-US" sz="2800" b="1" dirty="0">
                <a:latin typeface="仿宋" panose="02010609060101010101" pitchFamily="49" charset="-122"/>
                <a:ea typeface="仿宋" panose="02010609060101010101" pitchFamily="49" charset="-122"/>
              </a:rPr>
              <a:t>。</a:t>
            </a:r>
          </a:p>
          <a:p>
            <a:pPr eaLnBrk="1" hangingPunct="1"/>
            <a:r>
              <a:rPr kumimoji="0" lang="zh-CN" altLang="en-US" sz="2800" b="1" dirty="0">
                <a:latin typeface="仿宋" panose="02010609060101010101" pitchFamily="49" charset="-122"/>
                <a:ea typeface="仿宋" panose="02010609060101010101" pitchFamily="49" charset="-122"/>
              </a:rPr>
              <a:t>这里讲的科学，不仅指自然科学知识，更重要的是指从自然科学发展中体现出来的科学方法、科学精神。科学首先被看成反对迷信、盲从、愚昧的思想武器。</a:t>
            </a:r>
          </a:p>
        </p:txBody>
      </p:sp>
      <p:pic>
        <p:nvPicPr>
          <p:cNvPr id="57348" name="Picture 6">
            <a:extLst>
              <a:ext uri="{FF2B5EF4-FFF2-40B4-BE49-F238E27FC236}">
                <a16:creationId xmlns:a16="http://schemas.microsoft.com/office/drawing/2014/main" id="{4B7483D6-023F-484E-8298-D15528998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643063"/>
            <a:ext cx="3429000"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CA825A0-869C-4CB3-8282-7016274825C7}"/>
              </a:ext>
            </a:extLst>
          </p:cNvPr>
          <p:cNvSpPr>
            <a:spLocks noGrp="1" noChangeArrowheads="1"/>
          </p:cNvSpPr>
          <p:nvPr>
            <p:ph type="title"/>
          </p:nvPr>
        </p:nvSpPr>
        <p:spPr>
          <a:xfrm>
            <a:off x="250825" y="260350"/>
            <a:ext cx="8642350" cy="1143000"/>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2</a:t>
            </a:r>
            <a:r>
              <a:rPr kumimoji="0" sz="3600" b="1" spc="-300" dirty="0">
                <a:latin typeface="仿宋" panose="02010609060101010101" pitchFamily="49" charset="-122"/>
                <a:ea typeface="仿宋" panose="02010609060101010101" pitchFamily="49" charset="-122"/>
              </a:rPr>
              <a:t>）</a:t>
            </a:r>
          </a:p>
        </p:txBody>
      </p:sp>
      <p:sp>
        <p:nvSpPr>
          <p:cNvPr id="58371" name="Rectangle 3">
            <a:extLst>
              <a:ext uri="{FF2B5EF4-FFF2-40B4-BE49-F238E27FC236}">
                <a16:creationId xmlns:a16="http://schemas.microsoft.com/office/drawing/2014/main" id="{47C0C7E1-1987-4732-B89B-EBA8FF230175}"/>
              </a:ext>
            </a:extLst>
          </p:cNvPr>
          <p:cNvSpPr>
            <a:spLocks noGrp="1"/>
          </p:cNvSpPr>
          <p:nvPr>
            <p:ph type="body" idx="1"/>
          </p:nvPr>
        </p:nvSpPr>
        <p:spPr>
          <a:xfrm>
            <a:off x="250825" y="1453468"/>
            <a:ext cx="5183807" cy="5112022"/>
          </a:xfrm>
        </p:spPr>
        <p:txBody>
          <a:bodyPr/>
          <a:lstStyle/>
          <a:p>
            <a:pPr marL="0" indent="0" eaLnBrk="1" hangingPunct="1">
              <a:lnSpc>
                <a:spcPct val="120000"/>
              </a:lnSpc>
              <a:spcBef>
                <a:spcPct val="0"/>
              </a:spcBef>
              <a:buNone/>
            </a:pPr>
            <a:r>
              <a:rPr kumimoji="0" lang="zh-CN" altLang="en-US" sz="2800" b="1" dirty="0">
                <a:latin typeface="仿宋" panose="02010609060101010101" pitchFamily="49" charset="-122"/>
                <a:ea typeface="仿宋" panose="02010609060101010101" pitchFamily="49" charset="-122"/>
              </a:rPr>
              <a:t>极力提倡科学的有陈独秀、胡适，以及</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新青年</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这样的刊物；还有任鸿隽、丁文江、王星拱这些关心思想文化问题的自然科学家，以及“中国科学社”自然科学家团体主办的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科学</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杂志，这家以介绍自然科学知识为主的刊物，几乎每一期的卷首都有宣传科学世界观的文章。 </a:t>
            </a:r>
          </a:p>
        </p:txBody>
      </p:sp>
      <p:pic>
        <p:nvPicPr>
          <p:cNvPr id="58372" name="Picture 4">
            <a:extLst>
              <a:ext uri="{FF2B5EF4-FFF2-40B4-BE49-F238E27FC236}">
                <a16:creationId xmlns:a16="http://schemas.microsoft.com/office/drawing/2014/main" id="{94BA64B2-E1A2-4FD3-9542-B5161218C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487" y="1772816"/>
            <a:ext cx="3124200"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A85D8C9-1337-4069-A974-B06C1EB3307E}"/>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a:t>
            </a:r>
          </a:p>
        </p:txBody>
      </p:sp>
      <p:sp>
        <p:nvSpPr>
          <p:cNvPr id="59395" name="Rectangle 3">
            <a:extLst>
              <a:ext uri="{FF2B5EF4-FFF2-40B4-BE49-F238E27FC236}">
                <a16:creationId xmlns:a16="http://schemas.microsoft.com/office/drawing/2014/main" id="{67D3D00B-5A61-499A-80C7-B14D8C363F22}"/>
              </a:ext>
            </a:extLst>
          </p:cNvPr>
          <p:cNvSpPr>
            <a:spLocks noGrp="1"/>
          </p:cNvSpPr>
          <p:nvPr>
            <p:ph type="body" idx="1"/>
          </p:nvPr>
        </p:nvSpPr>
        <p:spPr>
          <a:xfrm>
            <a:off x="539552" y="1916832"/>
            <a:ext cx="4460875" cy="2506017"/>
          </a:xfrm>
        </p:spPr>
        <p:txBody>
          <a:bodyPr/>
          <a:lstStyle/>
          <a:p>
            <a:pPr eaLnBrk="1" hangingPunct="1"/>
            <a:r>
              <a:rPr kumimoji="0" lang="zh-CN" altLang="en-US" sz="2800" b="1" dirty="0">
                <a:latin typeface="仿宋" panose="02010609060101010101" pitchFamily="49" charset="-122"/>
                <a:ea typeface="仿宋" panose="02010609060101010101" pitchFamily="49" charset="-122"/>
              </a:rPr>
              <a:t>瞿秋白是在中国系统讲解辩证唯物哲学的第一人。</a:t>
            </a:r>
            <a:endParaRPr kumimoji="0" lang="en-US" altLang="zh-CN" sz="2800" b="1" dirty="0">
              <a:latin typeface="仿宋" panose="02010609060101010101" pitchFamily="49" charset="-122"/>
              <a:ea typeface="仿宋" panose="02010609060101010101" pitchFamily="49" charset="-122"/>
            </a:endParaRPr>
          </a:p>
          <a:p>
            <a:pPr eaLnBrk="1" hangingPunct="1"/>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自由世界与必然世界</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1923</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实验主义与革命哲学</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1926</a:t>
            </a:r>
            <a:r>
              <a:rPr kumimoji="0" lang="zh-CN" altLang="en-US" sz="2800" b="1" dirty="0">
                <a:latin typeface="仿宋" panose="02010609060101010101" pitchFamily="49" charset="-122"/>
                <a:ea typeface="仿宋" panose="02010609060101010101" pitchFamily="49" charset="-122"/>
              </a:rPr>
              <a:t>）等。</a:t>
            </a:r>
          </a:p>
        </p:txBody>
      </p:sp>
      <p:pic>
        <p:nvPicPr>
          <p:cNvPr id="59396" name="Picture 6">
            <a:extLst>
              <a:ext uri="{FF2B5EF4-FFF2-40B4-BE49-F238E27FC236}">
                <a16:creationId xmlns:a16="http://schemas.microsoft.com/office/drawing/2014/main" id="{AF38D507-8ACB-4B74-A99B-604FD002F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5" y="1428750"/>
            <a:ext cx="3214688"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6377DD6-685A-46CA-9A29-2D2E28A3D119}"/>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4</a:t>
            </a:r>
            <a:r>
              <a:rPr kumimoji="0" sz="3600" b="1" spc="-300" dirty="0">
                <a:latin typeface="仿宋" panose="02010609060101010101" pitchFamily="49" charset="-122"/>
                <a:ea typeface="仿宋" panose="02010609060101010101" pitchFamily="49" charset="-122"/>
              </a:rPr>
              <a:t>）</a:t>
            </a:r>
          </a:p>
        </p:txBody>
      </p:sp>
      <p:sp>
        <p:nvSpPr>
          <p:cNvPr id="60419" name="Rectangle 3">
            <a:extLst>
              <a:ext uri="{FF2B5EF4-FFF2-40B4-BE49-F238E27FC236}">
                <a16:creationId xmlns:a16="http://schemas.microsoft.com/office/drawing/2014/main" id="{421CA71E-9A9E-42ED-96B9-6877B18269B5}"/>
              </a:ext>
            </a:extLst>
          </p:cNvPr>
          <p:cNvSpPr>
            <a:spLocks noGrp="1"/>
          </p:cNvSpPr>
          <p:nvPr>
            <p:ph type="body" idx="1"/>
          </p:nvPr>
        </p:nvSpPr>
        <p:spPr>
          <a:xfrm>
            <a:off x="353596" y="1571011"/>
            <a:ext cx="5105722" cy="4247926"/>
          </a:xfrm>
        </p:spPr>
        <p:txBody>
          <a:bodyPr/>
          <a:lstStyle/>
          <a:p>
            <a:pPr eaLnBrk="1" hangingPunct="1">
              <a:lnSpc>
                <a:spcPct val="120000"/>
              </a:lnSpc>
              <a:spcBef>
                <a:spcPct val="0"/>
              </a:spcBef>
            </a:pPr>
            <a:r>
              <a:rPr kumimoji="0" lang="zh-CN" altLang="en-US" sz="2800" b="1" dirty="0">
                <a:latin typeface="仿宋" panose="02010609060101010101" pitchFamily="49" charset="-122"/>
                <a:ea typeface="仿宋" panose="02010609060101010101" pitchFamily="49" charset="-122"/>
              </a:rPr>
              <a:t>二十年代未，自然辩证法开始传入中国。刚开始是引介恩格斯</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中的部分文章，如</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劳动在从猿到人转变过程中的作用</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和</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导论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p>
          <a:p>
            <a:pPr eaLnBrk="1" hangingPunct="1">
              <a:lnSpc>
                <a:spcPct val="120000"/>
              </a:lnSpc>
              <a:spcBef>
                <a:spcPct val="0"/>
              </a:spcBef>
            </a:pPr>
            <a:r>
              <a:rPr kumimoji="0" lang="en-US" altLang="zh-CN" sz="2800" b="1" dirty="0">
                <a:latin typeface="仿宋" panose="02010609060101010101" pitchFamily="49" charset="-122"/>
                <a:ea typeface="仿宋" panose="02010609060101010101" pitchFamily="49" charset="-122"/>
              </a:rPr>
              <a:t>1932</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全书由杜畏之译成中文出版。</a:t>
            </a:r>
          </a:p>
        </p:txBody>
      </p:sp>
      <p:pic>
        <p:nvPicPr>
          <p:cNvPr id="60420" name="Picture 2">
            <a:extLst>
              <a:ext uri="{FF2B5EF4-FFF2-40B4-BE49-F238E27FC236}">
                <a16:creationId xmlns:a16="http://schemas.microsoft.com/office/drawing/2014/main" id="{90106376-E20F-4063-9C89-6A4EC2A11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72" y="1557338"/>
            <a:ext cx="31750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22C5A19-5B01-4521-9CB4-D690988F54AB}"/>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a:t>
            </a:r>
          </a:p>
        </p:txBody>
      </p:sp>
      <p:sp>
        <p:nvSpPr>
          <p:cNvPr id="61443" name="Rectangle 3">
            <a:extLst>
              <a:ext uri="{FF2B5EF4-FFF2-40B4-BE49-F238E27FC236}">
                <a16:creationId xmlns:a16="http://schemas.microsoft.com/office/drawing/2014/main" id="{4BA078BC-4885-487A-9D3B-BC3D18D74E10}"/>
              </a:ext>
            </a:extLst>
          </p:cNvPr>
          <p:cNvSpPr>
            <a:spLocks noGrp="1"/>
          </p:cNvSpPr>
          <p:nvPr>
            <p:ph type="body" idx="1"/>
          </p:nvPr>
        </p:nvSpPr>
        <p:spPr>
          <a:xfrm>
            <a:off x="539750" y="1600200"/>
            <a:ext cx="8064500" cy="4493096"/>
          </a:xfrm>
        </p:spPr>
        <p:txBody>
          <a:bodyPr/>
          <a:lstStyle/>
          <a:p>
            <a:pPr eaLnBrk="1" hangingPunct="1"/>
            <a:r>
              <a:rPr kumimoji="0" lang="zh-CN" altLang="en-US" sz="2800" b="1" dirty="0">
                <a:latin typeface="仿宋" panose="02010609060101010101" pitchFamily="49" charset="-122"/>
                <a:ea typeface="仿宋" panose="02010609060101010101" pitchFamily="49" charset="-122"/>
              </a:rPr>
              <a:t>自然辩证法在中国登陆以后，左翼便开始了对自然辩证法的学习和研究。</a:t>
            </a:r>
            <a:r>
              <a:rPr kumimoji="0" lang="en-US" altLang="zh-CN" sz="2800" b="1" dirty="0">
                <a:latin typeface="仿宋" panose="02010609060101010101" pitchFamily="49" charset="-122"/>
                <a:ea typeface="仿宋" panose="02010609060101010101" pitchFamily="49" charset="-122"/>
              </a:rPr>
              <a:t>30</a:t>
            </a:r>
            <a:r>
              <a:rPr kumimoji="0" lang="zh-CN" altLang="en-US" sz="2800" b="1" dirty="0">
                <a:latin typeface="仿宋" panose="02010609060101010101" pitchFamily="49" charset="-122"/>
                <a:ea typeface="仿宋" panose="02010609060101010101" pitchFamily="49" charset="-122"/>
              </a:rPr>
              <a:t>年代在上海、北平等地活动的中国共产党领导的“中国社会科学家联盟”认为“马克思主义已经证明是贯通社会科学与自然科学思想的唯一正确的基础。”</a:t>
            </a:r>
            <a:endParaRPr kumimoji="0" lang="en-US" altLang="zh-CN"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辩证法在</a:t>
            </a:r>
            <a:r>
              <a:rPr kumimoji="0" lang="en-US" altLang="zh-CN" sz="2800" b="1" dirty="0">
                <a:latin typeface="仿宋" panose="02010609060101010101" pitchFamily="49" charset="-122"/>
                <a:ea typeface="仿宋" panose="02010609060101010101" pitchFamily="49" charset="-122"/>
              </a:rPr>
              <a:t>20</a:t>
            </a:r>
            <a:r>
              <a:rPr kumimoji="0" lang="zh-CN" altLang="en-US" sz="2800" b="1" dirty="0">
                <a:latin typeface="仿宋" panose="02010609060101010101" pitchFamily="49" charset="-122"/>
                <a:ea typeface="仿宋" panose="02010609060101010101" pitchFamily="49" charset="-122"/>
              </a:rPr>
              <a:t>世纪</a:t>
            </a:r>
            <a:r>
              <a:rPr kumimoji="0" lang="en-US" altLang="zh-CN" sz="2800" b="1" dirty="0">
                <a:latin typeface="仿宋" panose="02010609060101010101" pitchFamily="49" charset="-122"/>
                <a:ea typeface="仿宋" panose="02010609060101010101" pitchFamily="49" charset="-122"/>
              </a:rPr>
              <a:t>30</a:t>
            </a:r>
            <a:r>
              <a:rPr kumimoji="0" lang="zh-CN" altLang="en-US" sz="2800" b="1" dirty="0">
                <a:latin typeface="仿宋" panose="02010609060101010101" pitchFamily="49" charset="-122"/>
                <a:ea typeface="仿宋" panose="02010609060101010101" pitchFamily="49" charset="-122"/>
              </a:rPr>
              <a:t>年代的风行，“在今日谈唯物辩证法的人也的确是太多了。任何人，不管他是否真正懂得了唯物辩证法的应用，总喜欢充一下时髦，也弄一弄辩证法，对一切问题，也喜欢用辩证法来‘辩证’一下。”（邓拓，</a:t>
            </a:r>
            <a:r>
              <a:rPr kumimoji="0" lang="en-US" altLang="zh-CN" sz="2800" b="1" dirty="0">
                <a:latin typeface="仿宋" panose="02010609060101010101" pitchFamily="49" charset="-122"/>
                <a:ea typeface="仿宋" panose="02010609060101010101" pitchFamily="49" charset="-122"/>
              </a:rPr>
              <a:t>1933</a:t>
            </a:r>
            <a:r>
              <a:rPr kumimoji="0" lang="zh-CN" altLang="en-US" sz="2800" b="1" dirty="0">
                <a:latin typeface="仿宋" panose="02010609060101010101" pitchFamily="49" charset="-122"/>
                <a:ea typeface="仿宋" panose="02010609060101010101" pitchFamily="49" charset="-122"/>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303B6B6-DFC9-4CAF-A347-98AE4377C059}"/>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6</a:t>
            </a:r>
            <a:r>
              <a:rPr kumimoji="0" sz="3600" b="1" spc="-300" dirty="0">
                <a:latin typeface="仿宋" panose="02010609060101010101" pitchFamily="49" charset="-122"/>
                <a:ea typeface="仿宋" panose="02010609060101010101" pitchFamily="49" charset="-122"/>
              </a:rPr>
              <a:t>）</a:t>
            </a:r>
          </a:p>
        </p:txBody>
      </p:sp>
      <p:sp>
        <p:nvSpPr>
          <p:cNvPr id="62467" name="Rectangle 3">
            <a:extLst>
              <a:ext uri="{FF2B5EF4-FFF2-40B4-BE49-F238E27FC236}">
                <a16:creationId xmlns:a16="http://schemas.microsoft.com/office/drawing/2014/main" id="{679489DA-7B33-4D47-ABAD-20520931750A}"/>
              </a:ext>
            </a:extLst>
          </p:cNvPr>
          <p:cNvSpPr>
            <a:spLocks noGrp="1"/>
          </p:cNvSpPr>
          <p:nvPr>
            <p:ph type="body" idx="1"/>
          </p:nvPr>
        </p:nvSpPr>
        <p:spPr>
          <a:xfrm>
            <a:off x="433782" y="2204864"/>
            <a:ext cx="8229600" cy="2836912"/>
          </a:xfrm>
        </p:spPr>
        <p:txBody>
          <a:bodyPr/>
          <a:lstStyle/>
          <a:p>
            <a:pPr eaLnBrk="1" hangingPunct="1"/>
            <a:r>
              <a:rPr kumimoji="0" lang="en-US" altLang="zh-CN" sz="2800" b="1" dirty="0">
                <a:latin typeface="仿宋" panose="02010609060101010101" pitchFamily="49" charset="-122"/>
                <a:ea typeface="仿宋" panose="02010609060101010101" pitchFamily="49" charset="-122"/>
              </a:rPr>
              <a:t>1938</a:t>
            </a:r>
            <a:r>
              <a:rPr kumimoji="0" lang="zh-CN" altLang="en-US" sz="2800" b="1" dirty="0">
                <a:latin typeface="仿宋" panose="02010609060101010101" pitchFamily="49" charset="-122"/>
                <a:ea typeface="仿宋" panose="02010609060101010101" pitchFamily="49" charset="-122"/>
              </a:rPr>
              <a:t>年，由高士其、陈康白等在延安的科学家发起，在边区国防科学社下面成立了一个自然辩证法座谈会。这是一个自然辩证法学习小组。</a:t>
            </a:r>
          </a:p>
          <a:p>
            <a:pPr eaLnBrk="1" hangingPunct="1"/>
            <a:r>
              <a:rPr kumimoji="0" lang="en-US" altLang="zh-CN" sz="2800" b="1" dirty="0">
                <a:latin typeface="仿宋" panose="02010609060101010101" pitchFamily="49" charset="-122"/>
                <a:ea typeface="仿宋" panose="02010609060101010101" pitchFamily="49" charset="-122"/>
              </a:rPr>
              <a:t>1939</a:t>
            </a:r>
            <a:r>
              <a:rPr kumimoji="0" lang="zh-CN" altLang="en-US" sz="2800" b="1" dirty="0">
                <a:latin typeface="仿宋" panose="02010609060101010101" pitchFamily="49" charset="-122"/>
                <a:ea typeface="仿宋" panose="02010609060101010101" pitchFamily="49" charset="-122"/>
              </a:rPr>
              <a:t>年延安自然科学研究院成立，研究院召开的科学讨论会上讨论的问题之一，就是运用唯物辩证法于自然科学。 </a:t>
            </a:r>
          </a:p>
        </p:txBody>
      </p:sp>
      <p:pic>
        <p:nvPicPr>
          <p:cNvPr id="5" name="图片 4">
            <a:extLst>
              <a:ext uri="{FF2B5EF4-FFF2-40B4-BE49-F238E27FC236}">
                <a16:creationId xmlns:a16="http://schemas.microsoft.com/office/drawing/2014/main" id="{4DFAD23F-C45B-4512-82F6-944FF4873664}"/>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438A3DB-BF2D-471E-89D0-CD8D6C15686B}"/>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sz="3600" b="1" spc="-300" dirty="0">
                <a:latin typeface="仿宋" panose="02010609060101010101" pitchFamily="49" charset="-122"/>
                <a:ea typeface="仿宋" panose="02010609060101010101" pitchFamily="49" charset="-122"/>
              </a:rPr>
              <a:t>１．</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自然辩证法</a:t>
            </a:r>
            <a:r>
              <a:rPr kumimoji="0" lang="en-US" altLang="zh-CN" sz="3600" b="1" spc="-300" dirty="0">
                <a:latin typeface="仿宋" panose="02010609060101010101" pitchFamily="49" charset="-122"/>
                <a:ea typeface="仿宋" panose="02010609060101010101" pitchFamily="49" charset="-122"/>
              </a:rPr>
              <a:t>》</a:t>
            </a:r>
            <a:r>
              <a:rPr kumimoji="0" sz="3600" b="1" spc="-300" dirty="0">
                <a:latin typeface="仿宋" panose="02010609060101010101" pitchFamily="49" charset="-122"/>
                <a:ea typeface="仿宋" panose="02010609060101010101" pitchFamily="49" charset="-122"/>
              </a:rPr>
              <a:t>的引进与学习（</a:t>
            </a:r>
            <a:r>
              <a:rPr kumimoji="0" lang="en-US" altLang="zh-CN" sz="3600" b="1" spc="-300" dirty="0">
                <a:latin typeface="仿宋" panose="02010609060101010101" pitchFamily="49" charset="-122"/>
                <a:ea typeface="仿宋" panose="02010609060101010101" pitchFamily="49" charset="-122"/>
              </a:rPr>
              <a:t>7</a:t>
            </a:r>
            <a:r>
              <a:rPr kumimoji="0" sz="3600" b="1" spc="-300" dirty="0">
                <a:latin typeface="仿宋" panose="02010609060101010101" pitchFamily="49" charset="-122"/>
                <a:ea typeface="仿宋" panose="02010609060101010101" pitchFamily="49" charset="-122"/>
              </a:rPr>
              <a:t>）</a:t>
            </a:r>
          </a:p>
        </p:txBody>
      </p:sp>
      <p:sp>
        <p:nvSpPr>
          <p:cNvPr id="63491" name="Rectangle 3">
            <a:extLst>
              <a:ext uri="{FF2B5EF4-FFF2-40B4-BE49-F238E27FC236}">
                <a16:creationId xmlns:a16="http://schemas.microsoft.com/office/drawing/2014/main" id="{97F5E592-7402-4D1C-97DF-1F724E2556BB}"/>
              </a:ext>
            </a:extLst>
          </p:cNvPr>
          <p:cNvSpPr>
            <a:spLocks noGrp="1"/>
          </p:cNvSpPr>
          <p:nvPr>
            <p:ph type="body" idx="1"/>
          </p:nvPr>
        </p:nvSpPr>
        <p:spPr>
          <a:xfrm>
            <a:off x="811212" y="2204864"/>
            <a:ext cx="7521575" cy="3328185"/>
          </a:xfrm>
        </p:spPr>
        <p:txBody>
          <a:bodyPr/>
          <a:lstStyle/>
          <a:p>
            <a:pPr eaLnBrk="1" hangingPunct="1"/>
            <a:r>
              <a:rPr kumimoji="0" lang="zh-CN" altLang="en-US" sz="2800" b="1" dirty="0">
                <a:latin typeface="仿宋" panose="02010609060101010101" pitchFamily="49" charset="-122"/>
                <a:ea typeface="仿宋" panose="02010609060101010101" pitchFamily="49" charset="-122"/>
              </a:rPr>
              <a:t>中华人民共和国建立以前，自然辩证法在我国的传播主要不是学术的形式，而是马克思主义思想运动和革命运动的组成部分。</a:t>
            </a:r>
          </a:p>
          <a:p>
            <a:pPr eaLnBrk="1" hangingPunct="1"/>
            <a:r>
              <a:rPr kumimoji="0" lang="zh-CN" altLang="en-US" sz="2800" b="1" dirty="0">
                <a:latin typeface="仿宋" panose="02010609060101010101" pitchFamily="49" charset="-122"/>
                <a:ea typeface="仿宋" panose="02010609060101010101" pitchFamily="49" charset="-122"/>
              </a:rPr>
              <a:t>被革命运动吸引过来的自然科学工作者，接受了马克思主义，要寻找马克思主义同自己专业知识的结合点，也就会走上自然辩证法研究的道路。 </a:t>
            </a:r>
          </a:p>
        </p:txBody>
      </p:sp>
      <p:pic>
        <p:nvPicPr>
          <p:cNvPr id="5" name="图片 4">
            <a:extLst>
              <a:ext uri="{FF2B5EF4-FFF2-40B4-BE49-F238E27FC236}">
                <a16:creationId xmlns:a16="http://schemas.microsoft.com/office/drawing/2014/main" id="{1A5CEA6C-454F-49F9-8AB3-DB174E6DA4CB}"/>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ABDA782-E47A-4276-9DB5-5D240763634B}"/>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2 </a:t>
            </a:r>
            <a:r>
              <a:rPr kumimoji="0" sz="3600" b="1" spc="-300" dirty="0">
                <a:latin typeface="仿宋" panose="02010609060101010101" pitchFamily="49" charset="-122"/>
                <a:ea typeface="仿宋" panose="02010609060101010101" pitchFamily="49" charset="-122"/>
              </a:rPr>
              <a:t>．进入主流意识形态 （</a:t>
            </a:r>
            <a:r>
              <a:rPr kumimoji="0" lang="en-US" altLang="zh-CN" sz="3600" b="1" spc="-300" dirty="0">
                <a:latin typeface="仿宋" panose="02010609060101010101" pitchFamily="49" charset="-122"/>
                <a:ea typeface="仿宋" panose="02010609060101010101" pitchFamily="49" charset="-122"/>
              </a:rPr>
              <a:t>1</a:t>
            </a:r>
            <a:r>
              <a:rPr kumimoji="0" sz="3600" b="1" spc="-300" dirty="0">
                <a:latin typeface="仿宋" panose="02010609060101010101" pitchFamily="49" charset="-122"/>
                <a:ea typeface="仿宋" panose="02010609060101010101" pitchFamily="49" charset="-122"/>
              </a:rPr>
              <a:t>）</a:t>
            </a:r>
          </a:p>
        </p:txBody>
      </p:sp>
      <p:sp>
        <p:nvSpPr>
          <p:cNvPr id="64515" name="Rectangle 3">
            <a:extLst>
              <a:ext uri="{FF2B5EF4-FFF2-40B4-BE49-F238E27FC236}">
                <a16:creationId xmlns:a16="http://schemas.microsoft.com/office/drawing/2014/main" id="{90A95521-BCC4-41F0-A62A-942BB9E0B3CA}"/>
              </a:ext>
            </a:extLst>
          </p:cNvPr>
          <p:cNvSpPr>
            <a:spLocks noGrp="1"/>
          </p:cNvSpPr>
          <p:nvPr>
            <p:ph type="body" idx="1"/>
          </p:nvPr>
        </p:nvSpPr>
        <p:spPr>
          <a:xfrm>
            <a:off x="288590" y="1988840"/>
            <a:ext cx="8566819" cy="3312393"/>
          </a:xfrm>
        </p:spPr>
        <p:txBody>
          <a:bodyPr/>
          <a:lstStyle/>
          <a:p>
            <a:pPr eaLnBrk="1" hangingPunct="1"/>
            <a:r>
              <a:rPr kumimoji="0" lang="en-US" altLang="zh-CN" sz="2800" b="1" dirty="0">
                <a:latin typeface="仿宋" panose="02010609060101010101" pitchFamily="49" charset="-122"/>
                <a:ea typeface="仿宋" panose="02010609060101010101" pitchFamily="49" charset="-122"/>
              </a:rPr>
              <a:t>1949</a:t>
            </a:r>
            <a:r>
              <a:rPr kumimoji="0" lang="zh-CN" altLang="en-US" sz="2800" b="1" dirty="0">
                <a:latin typeface="仿宋" panose="02010609060101010101" pitchFamily="49" charset="-122"/>
                <a:ea typeface="仿宋" panose="02010609060101010101" pitchFamily="49" charset="-122"/>
              </a:rPr>
              <a:t>年，中华人民共和国成立，共产党政权面临如何领导科学文化和对几百万知识分子的问题。这些知识分子包括社会科学工作者和自然科学工作者，已接受了马克思主义教育的左派知识分子，只占知识分子总数的不到</a:t>
            </a:r>
            <a:r>
              <a:rPr kumimoji="0" lang="en-US" altLang="zh-CN" sz="2800" b="1" dirty="0">
                <a:latin typeface="仿宋" panose="02010609060101010101" pitchFamily="49" charset="-122"/>
                <a:ea typeface="仿宋" panose="02010609060101010101" pitchFamily="49" charset="-122"/>
              </a:rPr>
              <a:t>20%</a:t>
            </a:r>
            <a:r>
              <a:rPr kumimoji="0" lang="zh-CN" altLang="en-US" sz="2800" b="1" dirty="0">
                <a:latin typeface="仿宋" panose="02010609060101010101" pitchFamily="49" charset="-122"/>
                <a:ea typeface="仿宋" panose="02010609060101010101" pitchFamily="49" charset="-122"/>
              </a:rPr>
              <a:t>。</a:t>
            </a:r>
          </a:p>
          <a:p>
            <a:pPr eaLnBrk="1" hangingPunct="1"/>
            <a:r>
              <a:rPr kumimoji="0" lang="zh-CN" altLang="en-US" sz="2800" b="1" dirty="0">
                <a:latin typeface="仿宋" panose="02010609060101010101" pitchFamily="49" charset="-122"/>
                <a:ea typeface="仿宋" panose="02010609060101010101" pitchFamily="49" charset="-122"/>
              </a:rPr>
              <a:t>因此对知识分子需要“争取、团结、教育、改造”。 </a:t>
            </a:r>
          </a:p>
        </p:txBody>
      </p:sp>
      <p:pic>
        <p:nvPicPr>
          <p:cNvPr id="5" name="图片 4">
            <a:extLst>
              <a:ext uri="{FF2B5EF4-FFF2-40B4-BE49-F238E27FC236}">
                <a16:creationId xmlns:a16="http://schemas.microsoft.com/office/drawing/2014/main" id="{03E23897-DEF5-463C-80ED-A15D16E67035}"/>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D03DB46-2655-42B7-A243-65177791D1AA}"/>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2 </a:t>
            </a:r>
            <a:r>
              <a:rPr kumimoji="0" sz="3600" b="1" spc="-300" dirty="0">
                <a:latin typeface="仿宋" panose="02010609060101010101" pitchFamily="49" charset="-122"/>
                <a:ea typeface="仿宋" panose="02010609060101010101" pitchFamily="49" charset="-122"/>
              </a:rPr>
              <a:t>．成为主流意识形态 （</a:t>
            </a:r>
            <a:r>
              <a:rPr kumimoji="0" lang="en-US" altLang="zh-CN" sz="3600" b="1" spc="-300" dirty="0">
                <a:latin typeface="仿宋" panose="02010609060101010101" pitchFamily="49" charset="-122"/>
                <a:ea typeface="仿宋" panose="02010609060101010101" pitchFamily="49" charset="-122"/>
              </a:rPr>
              <a:t>2</a:t>
            </a:r>
            <a:r>
              <a:rPr kumimoji="0" sz="3600" b="1" spc="-300" dirty="0">
                <a:latin typeface="仿宋" panose="02010609060101010101" pitchFamily="49" charset="-122"/>
                <a:ea typeface="仿宋" panose="02010609060101010101" pitchFamily="49" charset="-122"/>
              </a:rPr>
              <a:t>）</a:t>
            </a:r>
          </a:p>
        </p:txBody>
      </p:sp>
      <p:sp>
        <p:nvSpPr>
          <p:cNvPr id="65539" name="Rectangle 3">
            <a:extLst>
              <a:ext uri="{FF2B5EF4-FFF2-40B4-BE49-F238E27FC236}">
                <a16:creationId xmlns:a16="http://schemas.microsoft.com/office/drawing/2014/main" id="{93E76690-1E67-4216-862B-95127297EDF0}"/>
              </a:ext>
            </a:extLst>
          </p:cNvPr>
          <p:cNvSpPr>
            <a:spLocks noGrp="1"/>
          </p:cNvSpPr>
          <p:nvPr>
            <p:ph type="body" idx="1"/>
          </p:nvPr>
        </p:nvSpPr>
        <p:spPr>
          <a:xfrm>
            <a:off x="611374" y="2169133"/>
            <a:ext cx="7921252" cy="2519734"/>
          </a:xfrm>
        </p:spPr>
        <p:txBody>
          <a:bodyPr/>
          <a:lstStyle/>
          <a:p>
            <a:pPr eaLnBrk="1" hangingPunct="1"/>
            <a:r>
              <a:rPr kumimoji="0" lang="zh-CN" altLang="en-US" sz="2800" b="1" dirty="0">
                <a:latin typeface="仿宋" panose="02010609060101010101" pitchFamily="49" charset="-122"/>
                <a:ea typeface="仿宋" panose="02010609060101010101" pitchFamily="49" charset="-122"/>
              </a:rPr>
              <a:t>所谓教育，就是用马克思主义世界观、历史观，置换他们脑子里原有的资产阶级世界观、历史观，这样在全国范围内兴起了知识分子的思想改造运动。</a:t>
            </a:r>
          </a:p>
          <a:p>
            <a:pPr eaLnBrk="1" hangingPunct="1"/>
            <a:r>
              <a:rPr kumimoji="0" lang="zh-CN" altLang="en-US" sz="2800" b="1" dirty="0">
                <a:latin typeface="仿宋" panose="02010609060101010101" pitchFamily="49" charset="-122"/>
                <a:ea typeface="仿宋" panose="02010609060101010101" pitchFamily="49" charset="-122"/>
              </a:rPr>
              <a:t>这种改造的第一步就是马克思主义的启蒙学习。</a:t>
            </a:r>
          </a:p>
        </p:txBody>
      </p:sp>
      <p:pic>
        <p:nvPicPr>
          <p:cNvPr id="5" name="图片 4">
            <a:extLst>
              <a:ext uri="{FF2B5EF4-FFF2-40B4-BE49-F238E27FC236}">
                <a16:creationId xmlns:a16="http://schemas.microsoft.com/office/drawing/2014/main" id="{F5029D3C-C0C0-4EE3-B054-4737A9B46AA7}"/>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A02A7A5C-953F-4D17-B9EF-82117DC8520B}"/>
              </a:ext>
            </a:extLst>
          </p:cNvPr>
          <p:cNvSpPr>
            <a:spLocks noGrp="1" noChangeArrowheads="1"/>
          </p:cNvSpPr>
          <p:nvPr>
            <p:ph type="title"/>
          </p:nvPr>
        </p:nvSpPr>
        <p:spPr>
          <a:xfrm>
            <a:off x="323528" y="188640"/>
            <a:ext cx="6120680" cy="710989"/>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DNA</a:t>
            </a:r>
            <a:r>
              <a:rPr kumimoji="0" sz="3600" b="1" dirty="0">
                <a:latin typeface="仿宋" panose="02010609060101010101" pitchFamily="49" charset="-122"/>
                <a:ea typeface="仿宋" panose="02010609060101010101" pitchFamily="49" charset="-122"/>
              </a:rPr>
              <a:t>双螺旋结构和人类基因组</a:t>
            </a:r>
          </a:p>
        </p:txBody>
      </p:sp>
      <p:sp>
        <p:nvSpPr>
          <p:cNvPr id="97283" name="Rectangle 3">
            <a:extLst>
              <a:ext uri="{FF2B5EF4-FFF2-40B4-BE49-F238E27FC236}">
                <a16:creationId xmlns:a16="http://schemas.microsoft.com/office/drawing/2014/main" id="{4AE163A5-47EE-43CC-B847-076F7CEB0CCE}"/>
              </a:ext>
            </a:extLst>
          </p:cNvPr>
          <p:cNvSpPr>
            <a:spLocks noGrp="1"/>
          </p:cNvSpPr>
          <p:nvPr>
            <p:ph idx="1"/>
          </p:nvPr>
        </p:nvSpPr>
        <p:spPr>
          <a:xfrm>
            <a:off x="833188" y="5085184"/>
            <a:ext cx="7477624" cy="1027112"/>
          </a:xfrm>
        </p:spPr>
        <p:txBody>
          <a:bodyPr vert="horz" wrap="square" lIns="91440" tIns="45720" rIns="91440" bIns="45720" numCol="1" anchor="ctr" anchorCtr="0" compatLnSpc="1">
            <a:prstTxWarp prst="textNoShape">
              <a:avLst/>
            </a:prstTxWarp>
            <a:noAutofit/>
          </a:bodyPr>
          <a:lstStyle/>
          <a:p>
            <a:pPr marL="0" indent="0" algn="ctr">
              <a:spcBef>
                <a:spcPct val="0"/>
              </a:spcBef>
              <a:buNone/>
            </a:pPr>
            <a:r>
              <a:rPr kumimoji="0" lang="en-US" altLang="zh-CN" sz="2800" spc="50" dirty="0">
                <a:ln w="12700">
                  <a:noFill/>
                  <a:prstDash val="solid"/>
                </a:ln>
                <a:latin typeface="仿宋" panose="02010609060101010101" pitchFamily="49" charset="-122"/>
                <a:ea typeface="仿宋" panose="02010609060101010101" pitchFamily="49" charset="-122"/>
                <a:cs typeface="华文新魏" charset="0"/>
              </a:rPr>
              <a:t>20</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世纪</a:t>
            </a:r>
            <a:r>
              <a:rPr kumimoji="0" lang="en-US" altLang="zh-CN" sz="2800" spc="50" dirty="0">
                <a:ln w="12700">
                  <a:noFill/>
                  <a:prstDash val="solid"/>
                </a:ln>
                <a:latin typeface="仿宋" panose="02010609060101010101" pitchFamily="49" charset="-122"/>
                <a:ea typeface="仿宋" panose="02010609060101010101" pitchFamily="49" charset="-122"/>
                <a:cs typeface="华文新魏" charset="0"/>
              </a:rPr>
              <a:t>50</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年代发现</a:t>
            </a:r>
            <a:r>
              <a:rPr kumimoji="0" lang="en-US" altLang="zh-CN" sz="2800" spc="50" dirty="0">
                <a:ln w="12700">
                  <a:noFill/>
                  <a:prstDash val="solid"/>
                </a:ln>
                <a:latin typeface="仿宋" panose="02010609060101010101" pitchFamily="49" charset="-122"/>
                <a:ea typeface="仿宋" panose="02010609060101010101" pitchFamily="49" charset="-122"/>
                <a:cs typeface="华文新魏" charset="0"/>
              </a:rPr>
              <a:t>DNA</a:t>
            </a:r>
          </a:p>
          <a:p>
            <a:pPr marL="0" indent="0" algn="ctr">
              <a:spcBef>
                <a:spcPct val="0"/>
              </a:spcBef>
              <a:buNone/>
            </a:pPr>
            <a:r>
              <a:rPr kumimoji="0" lang="en-US" altLang="zh-CN" sz="2800" spc="50" dirty="0">
                <a:ln w="12700">
                  <a:noFill/>
                  <a:prstDash val="solid"/>
                </a:ln>
                <a:latin typeface="仿宋" panose="02010609060101010101" pitchFamily="49" charset="-122"/>
                <a:ea typeface="仿宋" panose="02010609060101010101" pitchFamily="49" charset="-122"/>
                <a:cs typeface="华文新魏" charset="0"/>
              </a:rPr>
              <a:t>20</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世纪末初步完成人类基因组计划。</a:t>
            </a:r>
          </a:p>
        </p:txBody>
      </p:sp>
      <p:graphicFrame>
        <p:nvGraphicFramePr>
          <p:cNvPr id="97284" name="Object 4">
            <a:extLst>
              <a:ext uri="{FF2B5EF4-FFF2-40B4-BE49-F238E27FC236}">
                <a16:creationId xmlns:a16="http://schemas.microsoft.com/office/drawing/2014/main" id="{0DB89DD8-1466-4F67-AD1A-7AB6070C97D4}"/>
              </a:ext>
            </a:extLst>
          </p:cNvPr>
          <p:cNvGraphicFramePr>
            <a:graphicFrameLocks noChangeAspect="1"/>
          </p:cNvGraphicFramePr>
          <p:nvPr/>
        </p:nvGraphicFramePr>
        <p:xfrm>
          <a:off x="827088" y="1628775"/>
          <a:ext cx="4622800" cy="3090863"/>
        </p:xfrm>
        <a:graphic>
          <a:graphicData uri="http://schemas.openxmlformats.org/presentationml/2006/ole">
            <mc:AlternateContent xmlns:mc="http://schemas.openxmlformats.org/markup-compatibility/2006">
              <mc:Choice xmlns:v="urn:schemas-microsoft-com:vml" Requires="v">
                <p:oleObj spid="_x0000_s126036" name="Photo Editor 照片" r:id="rId3" imgW="4858428" imgH="3247619" progId="MSPhotoEd.3">
                  <p:embed/>
                </p:oleObj>
              </mc:Choice>
              <mc:Fallback>
                <p:oleObj name="Photo Editor 照片" r:id="rId3" imgW="4858428" imgH="3247619" progId="MSPhotoEd.3">
                  <p:embed/>
                  <p:pic>
                    <p:nvPicPr>
                      <p:cNvPr id="97284" name="Object 4">
                        <a:extLst>
                          <a:ext uri="{FF2B5EF4-FFF2-40B4-BE49-F238E27FC236}">
                            <a16:creationId xmlns:a16="http://schemas.microsoft.com/office/drawing/2014/main" id="{0DB89DD8-1466-4F67-AD1A-7AB6070C9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628775"/>
                        <a:ext cx="46228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4037" name="图片 2">
            <a:extLst>
              <a:ext uri="{FF2B5EF4-FFF2-40B4-BE49-F238E27FC236}">
                <a16:creationId xmlns:a16="http://schemas.microsoft.com/office/drawing/2014/main" id="{2FC407D3-8461-4197-81BD-C1EAB2F1B01B}"/>
              </a:ext>
            </a:extLst>
          </p:cNvPr>
          <p:cNvPicPr>
            <a:picLocks noChangeAspect="1"/>
          </p:cNvPicPr>
          <p:nvPr/>
        </p:nvPicPr>
        <p:blipFill>
          <a:blip r:embed="rId5"/>
          <a:srcRect/>
          <a:stretch>
            <a:fillRect/>
          </a:stretch>
        </p:blipFill>
        <p:spPr bwMode="auto">
          <a:xfrm>
            <a:off x="5853537" y="2060786"/>
            <a:ext cx="2379663" cy="2381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ext uri="{91240B29-F687-4f45-9708-019B960494DF}"/>
          </a:extLst>
        </p:spPr>
      </p:pic>
    </p:spTree>
    <p:extLst>
      <p:ext uri="{BB962C8B-B14F-4D97-AF65-F5344CB8AC3E}">
        <p14:creationId xmlns:p14="http://schemas.microsoft.com/office/powerpoint/2010/main" val="4052441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7EC4D04F-3B04-4096-A9CE-B7B3FE32B912}"/>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2 </a:t>
            </a:r>
            <a:r>
              <a:rPr kumimoji="0" sz="3600" b="1" spc="-300" dirty="0">
                <a:latin typeface="仿宋" panose="02010609060101010101" pitchFamily="49" charset="-122"/>
                <a:ea typeface="仿宋" panose="02010609060101010101" pitchFamily="49" charset="-122"/>
              </a:rPr>
              <a:t>．成为主流意识形态 （</a:t>
            </a:r>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a:t>
            </a:r>
          </a:p>
        </p:txBody>
      </p:sp>
      <p:sp>
        <p:nvSpPr>
          <p:cNvPr id="66563" name="Rectangle 3">
            <a:extLst>
              <a:ext uri="{FF2B5EF4-FFF2-40B4-BE49-F238E27FC236}">
                <a16:creationId xmlns:a16="http://schemas.microsoft.com/office/drawing/2014/main" id="{F994FC65-A162-4875-B897-9A64AB54C3F7}"/>
              </a:ext>
            </a:extLst>
          </p:cNvPr>
          <p:cNvSpPr>
            <a:spLocks noGrp="1"/>
          </p:cNvSpPr>
          <p:nvPr>
            <p:ph type="body" idx="1"/>
          </p:nvPr>
        </p:nvSpPr>
        <p:spPr>
          <a:xfrm>
            <a:off x="457200" y="2082552"/>
            <a:ext cx="8229600" cy="2692896"/>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启蒙学习的是从社会发展史入手，从劳动创造人类世界和人类本身入手，来学习马克思主义的社会历史观和革命人生观。</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劳动在从猿到人转变过程中的作用</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，作为自然发展史的最后一章和社会发展史的开头一章，用作学习材料，成为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中流行最广的一篇文章。 </a:t>
            </a:r>
          </a:p>
        </p:txBody>
      </p:sp>
      <p:pic>
        <p:nvPicPr>
          <p:cNvPr id="5" name="图片 4">
            <a:extLst>
              <a:ext uri="{FF2B5EF4-FFF2-40B4-BE49-F238E27FC236}">
                <a16:creationId xmlns:a16="http://schemas.microsoft.com/office/drawing/2014/main" id="{B5B791B8-EE7A-4738-8F79-2FC4321A7511}"/>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13DB41E-A4DA-4483-81F8-FFFEBE9C63EC}"/>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2 </a:t>
            </a:r>
            <a:r>
              <a:rPr kumimoji="0" sz="3600" b="1" spc="-300" dirty="0">
                <a:latin typeface="仿宋" panose="02010609060101010101" pitchFamily="49" charset="-122"/>
                <a:ea typeface="仿宋" panose="02010609060101010101" pitchFamily="49" charset="-122"/>
              </a:rPr>
              <a:t>．成为主流意识形态 （</a:t>
            </a:r>
            <a:r>
              <a:rPr kumimoji="0" lang="en-US" altLang="zh-CN" sz="3600" b="1" spc="-300" dirty="0">
                <a:latin typeface="仿宋" panose="02010609060101010101" pitchFamily="49" charset="-122"/>
                <a:ea typeface="仿宋" panose="02010609060101010101" pitchFamily="49" charset="-122"/>
              </a:rPr>
              <a:t>4</a:t>
            </a:r>
            <a:r>
              <a:rPr kumimoji="0" sz="3600" b="1" spc="-300" dirty="0">
                <a:latin typeface="仿宋" panose="02010609060101010101" pitchFamily="49" charset="-122"/>
                <a:ea typeface="仿宋" panose="02010609060101010101" pitchFamily="49" charset="-122"/>
              </a:rPr>
              <a:t>）</a:t>
            </a:r>
          </a:p>
        </p:txBody>
      </p:sp>
      <p:sp>
        <p:nvSpPr>
          <p:cNvPr id="67587" name="Rectangle 3">
            <a:extLst>
              <a:ext uri="{FF2B5EF4-FFF2-40B4-BE49-F238E27FC236}">
                <a16:creationId xmlns:a16="http://schemas.microsoft.com/office/drawing/2014/main" id="{F2A3A73C-8BD7-41CF-891E-C4F2FF59607E}"/>
              </a:ext>
            </a:extLst>
          </p:cNvPr>
          <p:cNvSpPr>
            <a:spLocks noGrp="1"/>
          </p:cNvSpPr>
          <p:nvPr>
            <p:ph type="body" idx="1"/>
          </p:nvPr>
        </p:nvSpPr>
        <p:spPr>
          <a:xfrm>
            <a:off x="641812" y="1700808"/>
            <a:ext cx="4173538" cy="3959770"/>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钱学森从切身经历谈学习马克思主义哲学的体会，他发现自己多年钻研业务摸索出一套自鸣得意的研究方法，像处理问题怎样入手，怎样从失败和错误中取得教训等等，原来在辩证唯物主义里都有，而且说得更明白。 </a:t>
            </a:r>
          </a:p>
        </p:txBody>
      </p:sp>
      <p:pic>
        <p:nvPicPr>
          <p:cNvPr id="67588" name="Picture 4">
            <a:extLst>
              <a:ext uri="{FF2B5EF4-FFF2-40B4-BE49-F238E27FC236}">
                <a16:creationId xmlns:a16="http://schemas.microsoft.com/office/drawing/2014/main" id="{259DCE23-677D-4145-B23A-5BCD1C840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428750"/>
            <a:ext cx="3382963"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FBB49C7-8B8F-4D44-B14B-B82C27A8432F}"/>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2 </a:t>
            </a:r>
            <a:r>
              <a:rPr kumimoji="0" sz="3600" b="1" spc="-300" dirty="0">
                <a:latin typeface="仿宋" panose="02010609060101010101" pitchFamily="49" charset="-122"/>
                <a:ea typeface="仿宋" panose="02010609060101010101" pitchFamily="49" charset="-122"/>
              </a:rPr>
              <a:t>．成为主流意识形态 （</a:t>
            </a: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a:t>
            </a:r>
          </a:p>
        </p:txBody>
      </p:sp>
      <p:sp>
        <p:nvSpPr>
          <p:cNvPr id="68611" name="Rectangle 3">
            <a:extLst>
              <a:ext uri="{FF2B5EF4-FFF2-40B4-BE49-F238E27FC236}">
                <a16:creationId xmlns:a16="http://schemas.microsoft.com/office/drawing/2014/main" id="{BF39B70A-63C4-43B2-AA21-FD452655DAC1}"/>
              </a:ext>
            </a:extLst>
          </p:cNvPr>
          <p:cNvSpPr>
            <a:spLocks noGrp="1"/>
          </p:cNvSpPr>
          <p:nvPr>
            <p:ph type="body" idx="1"/>
          </p:nvPr>
        </p:nvSpPr>
        <p:spPr>
          <a:xfrm>
            <a:off x="468313" y="1412875"/>
            <a:ext cx="4967783" cy="4896445"/>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斐文中教授</a:t>
            </a:r>
            <a:r>
              <a:rPr kumimoji="0" lang="en-US" altLang="zh-CN" sz="2800" b="1" dirty="0">
                <a:latin typeface="仿宋" panose="02010609060101010101" pitchFamily="49" charset="-122"/>
                <a:ea typeface="仿宋" panose="02010609060101010101" pitchFamily="49" charset="-122"/>
              </a:rPr>
              <a:t>1950</a:t>
            </a:r>
            <a:r>
              <a:rPr kumimoji="0" lang="zh-CN" altLang="en-US" sz="2800" b="1" dirty="0">
                <a:latin typeface="仿宋" panose="02010609060101010101" pitchFamily="49" charset="-122"/>
                <a:ea typeface="仿宋" panose="02010609060101010101" pitchFamily="49" charset="-122"/>
              </a:rPr>
              <a:t>年在</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中国青年</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第</a:t>
            </a:r>
            <a:r>
              <a:rPr kumimoji="0" lang="en-US" altLang="zh-CN" sz="2800" b="1" dirty="0">
                <a:latin typeface="仿宋" panose="02010609060101010101" pitchFamily="49" charset="-122"/>
                <a:ea typeface="仿宋" panose="02010609060101010101" pitchFamily="49" charset="-122"/>
              </a:rPr>
              <a:t>31</a:t>
            </a:r>
            <a:r>
              <a:rPr kumimoji="0" lang="zh-CN" altLang="en-US" sz="2800" b="1" dirty="0">
                <a:latin typeface="仿宋" panose="02010609060101010101" pitchFamily="49" charset="-122"/>
                <a:ea typeface="仿宋" panose="02010609060101010101" pitchFamily="49" charset="-122"/>
              </a:rPr>
              <a:t>期上发表题为</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学习自然科学的人是否要学习马克思列宁主义</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的文章，声称“以我的经验来说，在未读这本书之前，我对自然科学的知识是零星的、呆板的，读了之后豁然贯通了，知识有了系统，不呆板了。似乎觉得自己也好象变了一个人，无论对人或处理一个问题，都有了方法。” </a:t>
            </a:r>
          </a:p>
        </p:txBody>
      </p:sp>
      <p:pic>
        <p:nvPicPr>
          <p:cNvPr id="68612" name="Picture 4">
            <a:extLst>
              <a:ext uri="{FF2B5EF4-FFF2-40B4-BE49-F238E27FC236}">
                <a16:creationId xmlns:a16="http://schemas.microsoft.com/office/drawing/2014/main" id="{F7AD101D-2323-4C33-A0BB-CAE2828B8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63" y="1571625"/>
            <a:ext cx="34226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725BDB7-64CD-43A3-BCCD-DABC0A411F01}"/>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新时期自然辩证法的全面繁荣与发展（</a:t>
            </a:r>
            <a:r>
              <a:rPr kumimoji="0" lang="en-US" altLang="zh-CN" sz="3600" b="1" spc="-300" dirty="0">
                <a:latin typeface="仿宋" panose="02010609060101010101" pitchFamily="49" charset="-122"/>
                <a:ea typeface="仿宋" panose="02010609060101010101" pitchFamily="49" charset="-122"/>
              </a:rPr>
              <a:t>1</a:t>
            </a:r>
            <a:r>
              <a:rPr kumimoji="0" sz="3600" b="1" spc="-300" dirty="0">
                <a:latin typeface="仿宋" panose="02010609060101010101" pitchFamily="49" charset="-122"/>
                <a:ea typeface="仿宋" panose="02010609060101010101" pitchFamily="49" charset="-122"/>
              </a:rPr>
              <a:t>）</a:t>
            </a:r>
          </a:p>
        </p:txBody>
      </p:sp>
      <p:sp>
        <p:nvSpPr>
          <p:cNvPr id="69635" name="Rectangle 3">
            <a:extLst>
              <a:ext uri="{FF2B5EF4-FFF2-40B4-BE49-F238E27FC236}">
                <a16:creationId xmlns:a16="http://schemas.microsoft.com/office/drawing/2014/main" id="{E1B28E55-84A9-49E3-9E9B-7D7CAD47A167}"/>
              </a:ext>
            </a:extLst>
          </p:cNvPr>
          <p:cNvSpPr>
            <a:spLocks noGrp="1"/>
          </p:cNvSpPr>
          <p:nvPr>
            <p:ph type="body" idx="1"/>
          </p:nvPr>
        </p:nvSpPr>
        <p:spPr>
          <a:xfrm>
            <a:off x="685800" y="1916981"/>
            <a:ext cx="7772400" cy="3024038"/>
          </a:xfrm>
        </p:spPr>
        <p:txBody>
          <a:bodyPr/>
          <a:lstStyle/>
          <a:p>
            <a:pPr algn="just" eaLnBrk="1" hangingPunct="1"/>
            <a:r>
              <a:rPr kumimoji="0" lang="zh-CN" altLang="en-US" sz="2800" b="1" dirty="0">
                <a:latin typeface="仿宋" panose="02010609060101010101" pitchFamily="49" charset="-122"/>
                <a:ea typeface="仿宋" panose="02010609060101010101" pitchFamily="49" charset="-122"/>
              </a:rPr>
              <a:t>文革结束后，自然辩证法进入全新时期。</a:t>
            </a:r>
          </a:p>
          <a:p>
            <a:pPr eaLnBrk="1" hangingPunct="1"/>
            <a:r>
              <a:rPr kumimoji="0" lang="en-US" altLang="zh-CN" sz="2800" b="1" dirty="0">
                <a:latin typeface="仿宋" panose="02010609060101010101" pitchFamily="49" charset="-122"/>
                <a:ea typeface="仿宋" panose="02010609060101010101" pitchFamily="49" charset="-122"/>
              </a:rPr>
              <a:t>1977</a:t>
            </a:r>
            <a:r>
              <a:rPr kumimoji="0" lang="zh-CN" altLang="en-US" sz="2800" b="1" dirty="0">
                <a:latin typeface="仿宋" panose="02010609060101010101" pitchFamily="49" charset="-122"/>
                <a:ea typeface="仿宋" panose="02010609060101010101" pitchFamily="49" charset="-122"/>
              </a:rPr>
              <a:t>年底</a:t>
            </a:r>
            <a:r>
              <a:rPr kumimoji="0" lang="en-US" altLang="zh-CN" sz="2800" b="1" dirty="0">
                <a:latin typeface="仿宋" panose="02010609060101010101" pitchFamily="49" charset="-122"/>
                <a:ea typeface="仿宋" panose="02010609060101010101" pitchFamily="49" charset="-122"/>
              </a:rPr>
              <a:t>1978</a:t>
            </a:r>
            <a:r>
              <a:rPr kumimoji="0" lang="zh-CN" altLang="en-US" sz="2800" b="1" dirty="0">
                <a:latin typeface="仿宋" panose="02010609060101010101" pitchFamily="49" charset="-122"/>
                <a:ea typeface="仿宋" panose="02010609060101010101" pitchFamily="49" charset="-122"/>
              </a:rPr>
              <a:t>年初，在北京召开了自然辩证法规划会议。</a:t>
            </a:r>
          </a:p>
          <a:p>
            <a:pPr eaLnBrk="1" hangingPunct="1"/>
            <a:r>
              <a:rPr kumimoji="0" lang="zh-CN" altLang="en-US" sz="2800" b="1" dirty="0">
                <a:latin typeface="仿宋" panose="02010609060101010101" pitchFamily="49" charset="-122"/>
                <a:ea typeface="仿宋" panose="02010609060101010101" pitchFamily="49" charset="-122"/>
              </a:rPr>
              <a:t>当时正在制定全国科学技术发展的长远规划，“自然辩证法和科学技术史研究” 列为全国规划的重点项目之一。 </a:t>
            </a:r>
          </a:p>
        </p:txBody>
      </p:sp>
      <p:pic>
        <p:nvPicPr>
          <p:cNvPr id="5" name="图片 4">
            <a:extLst>
              <a:ext uri="{FF2B5EF4-FFF2-40B4-BE49-F238E27FC236}">
                <a16:creationId xmlns:a16="http://schemas.microsoft.com/office/drawing/2014/main" id="{FB646F4B-D62F-421E-8857-E94FAA752851}"/>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1DA05D7-4C76-4702-A4BD-A64ABB756AD5}"/>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新时期自然辩证法的全面繁荣与发展（</a:t>
            </a:r>
            <a:r>
              <a:rPr kumimoji="0" lang="en-US" altLang="zh-CN" sz="3600" b="1" spc="-300" dirty="0">
                <a:latin typeface="仿宋" panose="02010609060101010101" pitchFamily="49" charset="-122"/>
                <a:ea typeface="仿宋" panose="02010609060101010101" pitchFamily="49" charset="-122"/>
              </a:rPr>
              <a:t>2</a:t>
            </a:r>
            <a:r>
              <a:rPr kumimoji="0" sz="3600" b="1" spc="-300" dirty="0">
                <a:latin typeface="仿宋" panose="02010609060101010101" pitchFamily="49" charset="-122"/>
                <a:ea typeface="仿宋" panose="02010609060101010101" pitchFamily="49" charset="-122"/>
              </a:rPr>
              <a:t>）</a:t>
            </a:r>
          </a:p>
        </p:txBody>
      </p:sp>
      <p:sp>
        <p:nvSpPr>
          <p:cNvPr id="70659" name="Rectangle 3">
            <a:extLst>
              <a:ext uri="{FF2B5EF4-FFF2-40B4-BE49-F238E27FC236}">
                <a16:creationId xmlns:a16="http://schemas.microsoft.com/office/drawing/2014/main" id="{1ED1708C-F9CC-4FD4-B488-6CB531E15F08}"/>
              </a:ext>
            </a:extLst>
          </p:cNvPr>
          <p:cNvSpPr>
            <a:spLocks noGrp="1"/>
          </p:cNvSpPr>
          <p:nvPr>
            <p:ph type="body" idx="1"/>
          </p:nvPr>
        </p:nvSpPr>
        <p:spPr>
          <a:xfrm>
            <a:off x="755576" y="2024546"/>
            <a:ext cx="8001000" cy="2808907"/>
          </a:xfrm>
        </p:spPr>
        <p:txBody>
          <a:bodyPr/>
          <a:lstStyle/>
          <a:p>
            <a:pPr marL="0" indent="0" eaLnBrk="1" hangingPunct="1">
              <a:buNone/>
            </a:pPr>
            <a:r>
              <a:rPr kumimoji="0" lang="en-US" altLang="zh-CN" sz="2800" b="1" dirty="0">
                <a:latin typeface="仿宋" panose="02010609060101010101" pitchFamily="49" charset="-122"/>
                <a:ea typeface="仿宋" panose="02010609060101010101" pitchFamily="49" charset="-122"/>
              </a:rPr>
              <a:t>1978</a:t>
            </a:r>
            <a:r>
              <a:rPr kumimoji="0" lang="zh-CN" altLang="en-US" sz="2800" b="1" dirty="0">
                <a:latin typeface="仿宋" panose="02010609060101010101" pitchFamily="49" charset="-122"/>
                <a:ea typeface="仿宋" panose="02010609060101010101" pitchFamily="49" charset="-122"/>
              </a:rPr>
              <a:t>年 </a:t>
            </a:r>
            <a:r>
              <a:rPr kumimoji="0" lang="en-US" altLang="zh-CN" sz="2800" b="1" dirty="0">
                <a:latin typeface="仿宋" panose="02010609060101010101" pitchFamily="49" charset="-122"/>
                <a:ea typeface="仿宋" panose="02010609060101010101" pitchFamily="49" charset="-122"/>
              </a:rPr>
              <a:t>7</a:t>
            </a:r>
            <a:r>
              <a:rPr kumimoji="0" lang="zh-CN" altLang="en-US" sz="2800" b="1" dirty="0">
                <a:latin typeface="仿宋" panose="02010609060101010101" pitchFamily="49" charset="-122"/>
                <a:ea typeface="仿宋" panose="02010609060101010101" pitchFamily="49" charset="-122"/>
              </a:rPr>
              <a:t>月在北京举办了全国自然辩证法研究夏季讲习会。来自全国各地的</a:t>
            </a:r>
            <a:r>
              <a:rPr kumimoji="0" lang="en-US" altLang="zh-CN" sz="2800" b="1" dirty="0">
                <a:latin typeface="仿宋" panose="02010609060101010101" pitchFamily="49" charset="-122"/>
                <a:ea typeface="仿宋" panose="02010609060101010101" pitchFamily="49" charset="-122"/>
              </a:rPr>
              <a:t>1500</a:t>
            </a:r>
            <a:r>
              <a:rPr kumimoji="0" lang="zh-CN" altLang="en-US" sz="2800" b="1" dirty="0">
                <a:latin typeface="仿宋" panose="02010609060101010101" pitchFamily="49" charset="-122"/>
                <a:ea typeface="仿宋" panose="02010609060101010101" pitchFamily="49" charset="-122"/>
              </a:rPr>
              <a:t>余人参加了这次盛会，会间，筹委会同中国科学院理论组联合召开了真理标准问题的理论讨论会，积极参加了恢复和捍卫实事求是、解放思想的马克思主义思想路线的争论，是学术界最早召开的这样的会议。</a:t>
            </a:r>
          </a:p>
        </p:txBody>
      </p:sp>
      <p:pic>
        <p:nvPicPr>
          <p:cNvPr id="5" name="图片 4">
            <a:extLst>
              <a:ext uri="{FF2B5EF4-FFF2-40B4-BE49-F238E27FC236}">
                <a16:creationId xmlns:a16="http://schemas.microsoft.com/office/drawing/2014/main" id="{61BB0373-D820-42AA-81FA-67742B26478B}"/>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EE9C70A-4C15-4519-84D6-5A4190CB9A5F}"/>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新时期自然辩证法的全面繁荣与发展（</a:t>
            </a:r>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a:t>
            </a:r>
          </a:p>
        </p:txBody>
      </p:sp>
      <p:sp>
        <p:nvSpPr>
          <p:cNvPr id="71683" name="Rectangle 3">
            <a:extLst>
              <a:ext uri="{FF2B5EF4-FFF2-40B4-BE49-F238E27FC236}">
                <a16:creationId xmlns:a16="http://schemas.microsoft.com/office/drawing/2014/main" id="{BEDD18BF-A1D1-405D-B8B6-B1892BF80591}"/>
              </a:ext>
            </a:extLst>
          </p:cNvPr>
          <p:cNvSpPr>
            <a:spLocks noGrp="1"/>
          </p:cNvSpPr>
          <p:nvPr>
            <p:ph type="body" idx="1"/>
          </p:nvPr>
        </p:nvSpPr>
        <p:spPr>
          <a:xfrm>
            <a:off x="755650" y="1844675"/>
            <a:ext cx="7772400" cy="3456533"/>
          </a:xfrm>
        </p:spPr>
        <p:txBody>
          <a:bodyPr/>
          <a:lstStyle/>
          <a:p>
            <a:pPr algn="just" eaLnBrk="1" hangingPunct="1">
              <a:lnSpc>
                <a:spcPct val="90000"/>
              </a:lnSpc>
            </a:pPr>
            <a:r>
              <a:rPr kumimoji="0" lang="en-US" altLang="zh-CN" sz="2800" b="1" dirty="0">
                <a:latin typeface="仿宋" panose="02010609060101010101" pitchFamily="49" charset="-122"/>
                <a:ea typeface="仿宋" panose="02010609060101010101" pitchFamily="49" charset="-122"/>
              </a:rPr>
              <a:t>1981</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10</a:t>
            </a:r>
            <a:r>
              <a:rPr kumimoji="0" lang="zh-CN" altLang="en-US" sz="2800" b="1" dirty="0">
                <a:latin typeface="仿宋" panose="02010609060101010101" pitchFamily="49" charset="-122"/>
                <a:ea typeface="仿宋" panose="02010609060101010101" pitchFamily="49" charset="-122"/>
              </a:rPr>
              <a:t>月，中国自然辩证法研究会成立大会暨首届学术年会在北京召开。于光远当选理事长，周培源、卢嘉锡、李昌、钱三强、钱学森、钟林为副理事长，钟林、龚育之、查汝强为秘书长。</a:t>
            </a:r>
          </a:p>
          <a:p>
            <a:pPr eaLnBrk="1" hangingPunct="1">
              <a:lnSpc>
                <a:spcPct val="90000"/>
              </a:lnSpc>
            </a:pPr>
            <a:r>
              <a:rPr kumimoji="0" lang="en-US" altLang="zh-CN" sz="2800" b="1" dirty="0">
                <a:latin typeface="仿宋" panose="02010609060101010101" pitchFamily="49" charset="-122"/>
                <a:ea typeface="仿宋" panose="02010609060101010101" pitchFamily="49" charset="-122"/>
              </a:rPr>
              <a:t>1986</a:t>
            </a:r>
            <a:r>
              <a:rPr kumimoji="0" lang="zh-CN" altLang="en-US" sz="2800" b="1" dirty="0">
                <a:latin typeface="仿宋" panose="02010609060101010101" pitchFamily="49" charset="-122"/>
                <a:ea typeface="仿宋" panose="02010609060101010101" pitchFamily="49" charset="-122"/>
              </a:rPr>
              <a:t>年</a:t>
            </a:r>
            <a:r>
              <a:rPr kumimoji="0" lang="en-US" altLang="zh-CN" sz="2800" b="1" dirty="0">
                <a:latin typeface="仿宋" panose="02010609060101010101" pitchFamily="49" charset="-122"/>
                <a:ea typeface="仿宋" panose="02010609060101010101" pitchFamily="49" charset="-122"/>
              </a:rPr>
              <a:t>12</a:t>
            </a:r>
            <a:r>
              <a:rPr kumimoji="0" lang="zh-CN" altLang="en-US" sz="2800" b="1" dirty="0">
                <a:latin typeface="仿宋" panose="02010609060101010101" pitchFamily="49" charset="-122"/>
                <a:ea typeface="仿宋" panose="02010609060101010101" pitchFamily="49" charset="-122"/>
              </a:rPr>
              <a:t>月，理事会换届，于光远继续当选理事长，副理事长为李昌、龚育之、丘亮辉、李宝恒、钟林，丘亮辉兼秘书长。 </a:t>
            </a:r>
          </a:p>
        </p:txBody>
      </p:sp>
      <p:pic>
        <p:nvPicPr>
          <p:cNvPr id="4" name="图片 3">
            <a:extLst>
              <a:ext uri="{FF2B5EF4-FFF2-40B4-BE49-F238E27FC236}">
                <a16:creationId xmlns:a16="http://schemas.microsoft.com/office/drawing/2014/main" id="{35766F42-7BF3-427C-B9D9-5DD0354CAC7B}"/>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DD84C70-81BA-4ABF-9A1C-7DAD897AC1A7}"/>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fontScale="90000"/>
          </a:bodyPr>
          <a:lstStyle/>
          <a:p>
            <a:r>
              <a:rPr kumimoji="0" lang="en-US" altLang="zh-CN" sz="3600" b="1" spc="-300" dirty="0">
                <a:latin typeface="仿宋" panose="02010609060101010101" pitchFamily="49" charset="-122"/>
                <a:ea typeface="仿宋" panose="02010609060101010101" pitchFamily="49" charset="-122"/>
              </a:rPr>
              <a:t>3.</a:t>
            </a:r>
            <a:r>
              <a:rPr kumimoji="0" sz="3600" b="1" spc="-300" dirty="0">
                <a:latin typeface="仿宋" panose="02010609060101010101" pitchFamily="49" charset="-122"/>
                <a:ea typeface="仿宋" panose="02010609060101010101" pitchFamily="49" charset="-122"/>
              </a:rPr>
              <a:t>新时期自然辩证法的全面繁荣与发展（</a:t>
            </a:r>
            <a:r>
              <a:rPr kumimoji="0" lang="en-US" altLang="zh-CN" sz="3600" b="1" spc="-300" dirty="0">
                <a:latin typeface="仿宋" panose="02010609060101010101" pitchFamily="49" charset="-122"/>
                <a:ea typeface="仿宋" panose="02010609060101010101" pitchFamily="49" charset="-122"/>
              </a:rPr>
              <a:t>4</a:t>
            </a:r>
            <a:r>
              <a:rPr kumimoji="0" sz="3600" b="1" spc="-300" dirty="0">
                <a:latin typeface="仿宋" panose="02010609060101010101" pitchFamily="49" charset="-122"/>
                <a:ea typeface="仿宋" panose="02010609060101010101" pitchFamily="49" charset="-122"/>
              </a:rPr>
              <a:t>）</a:t>
            </a:r>
          </a:p>
        </p:txBody>
      </p:sp>
      <p:sp>
        <p:nvSpPr>
          <p:cNvPr id="72707" name="Rectangle 3">
            <a:extLst>
              <a:ext uri="{FF2B5EF4-FFF2-40B4-BE49-F238E27FC236}">
                <a16:creationId xmlns:a16="http://schemas.microsoft.com/office/drawing/2014/main" id="{7107ED4C-2E38-404B-A005-1757AF0AB11A}"/>
              </a:ext>
            </a:extLst>
          </p:cNvPr>
          <p:cNvSpPr>
            <a:spLocks noGrp="1"/>
          </p:cNvSpPr>
          <p:nvPr>
            <p:ph type="body" idx="1"/>
          </p:nvPr>
        </p:nvSpPr>
        <p:spPr>
          <a:xfrm>
            <a:off x="500063" y="1571625"/>
            <a:ext cx="8304212" cy="4161631"/>
          </a:xfrm>
        </p:spPr>
        <p:txBody>
          <a:bodyPr/>
          <a:lstStyle/>
          <a:p>
            <a:pPr algn="just" eaLnBrk="1" hangingPunct="1">
              <a:lnSpc>
                <a:spcPct val="90000"/>
              </a:lnSpc>
            </a:pPr>
            <a:r>
              <a:rPr kumimoji="0" lang="en-US" altLang="zh-CN" sz="2800" b="1" dirty="0">
                <a:latin typeface="仿宋" panose="02010609060101010101" pitchFamily="49" charset="-122"/>
                <a:ea typeface="仿宋" panose="02010609060101010101" pitchFamily="49" charset="-122"/>
              </a:rPr>
              <a:t>1979</a:t>
            </a:r>
            <a:r>
              <a:rPr kumimoji="0" lang="zh-CN" altLang="en-US" sz="2800" b="1" dirty="0">
                <a:latin typeface="仿宋" panose="02010609060101010101" pitchFamily="49" charset="-122"/>
                <a:ea typeface="仿宋" panose="02010609060101010101" pitchFamily="49" charset="-122"/>
              </a:rPr>
              <a:t>年，由中国科学院主办的</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自然辩证法通迅</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刊物正式出版，于光远为主编，李宝恒为负责的副主编，</a:t>
            </a:r>
            <a:r>
              <a:rPr kumimoji="0" lang="en-US" altLang="zh-CN" sz="2800" b="1" dirty="0">
                <a:latin typeface="仿宋" panose="02010609060101010101" pitchFamily="49" charset="-122"/>
                <a:ea typeface="仿宋" panose="02010609060101010101" pitchFamily="49" charset="-122"/>
              </a:rPr>
              <a:t>1985</a:t>
            </a:r>
            <a:r>
              <a:rPr kumimoji="0" lang="zh-CN" altLang="en-US" sz="2800" b="1" dirty="0">
                <a:latin typeface="仿宋" panose="02010609060101010101" pitchFamily="49" charset="-122"/>
                <a:ea typeface="仿宋" panose="02010609060101010101" pitchFamily="49" charset="-122"/>
              </a:rPr>
              <a:t>年中国自然辩证法研究会由创办了</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自然辩证法研究</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丘亮辉为主编。随后，</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自然辩证法报</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1990</a:t>
            </a:r>
            <a:r>
              <a:rPr kumimoji="0" lang="zh-CN" altLang="en-US" sz="2800" b="1" dirty="0">
                <a:latin typeface="仿宋" panose="02010609060101010101" pitchFamily="49" charset="-122"/>
                <a:ea typeface="仿宋" panose="02010609060101010101" pitchFamily="49" charset="-122"/>
              </a:rPr>
              <a:t>年停刊）</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方法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a:t>
            </a:r>
            <a:r>
              <a:rPr kumimoji="0" lang="en-US" altLang="zh-CN" sz="2800" b="1" dirty="0">
                <a:latin typeface="仿宋" panose="02010609060101010101" pitchFamily="49" charset="-122"/>
                <a:ea typeface="仿宋" panose="02010609060101010101" pitchFamily="49" charset="-122"/>
              </a:rPr>
              <a:t>1999</a:t>
            </a:r>
            <a:r>
              <a:rPr kumimoji="0" lang="zh-CN" altLang="en-US" sz="2800" b="1" dirty="0">
                <a:latin typeface="仿宋" panose="02010609060101010101" pitchFamily="49" charset="-122"/>
                <a:ea typeface="仿宋" panose="02010609060101010101" pitchFamily="49" charset="-122"/>
              </a:rPr>
              <a:t>年停刊）</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医学与哲学</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科学技术与辩证法</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等相继创刊，为自然辩证法工作开创新局面提供了众多园地。</a:t>
            </a:r>
          </a:p>
          <a:p>
            <a:pPr eaLnBrk="1" hangingPunct="1">
              <a:lnSpc>
                <a:spcPct val="90000"/>
              </a:lnSpc>
            </a:pPr>
            <a:r>
              <a:rPr kumimoji="0" lang="zh-CN" altLang="en-US" sz="2800" b="1" dirty="0">
                <a:latin typeface="仿宋" panose="02010609060101010101" pitchFamily="49" charset="-122"/>
                <a:ea typeface="仿宋" panose="02010609060101010101" pitchFamily="49" charset="-122"/>
              </a:rPr>
              <a:t>自然辩证法在中国新时期的思想解放运动中，发挥了巨大的功能。 </a:t>
            </a:r>
          </a:p>
        </p:txBody>
      </p:sp>
      <p:pic>
        <p:nvPicPr>
          <p:cNvPr id="4" name="图片 3">
            <a:extLst>
              <a:ext uri="{FF2B5EF4-FFF2-40B4-BE49-F238E27FC236}">
                <a16:creationId xmlns:a16="http://schemas.microsoft.com/office/drawing/2014/main" id="{02D8E88C-1235-48F2-A01F-6EE140AAE6F8}"/>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C1584D0-05B8-470E-848C-20F8D6459A62}"/>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4. </a:t>
            </a:r>
            <a:r>
              <a:rPr kumimoji="0" sz="3600" b="1" spc="-300" dirty="0">
                <a:latin typeface="仿宋" panose="02010609060101010101" pitchFamily="49" charset="-122"/>
                <a:ea typeface="仿宋" panose="02010609060101010101" pitchFamily="49" charset="-122"/>
              </a:rPr>
              <a:t>成为课程和学位（</a:t>
            </a:r>
            <a:r>
              <a:rPr kumimoji="0" lang="en-US" altLang="zh-CN" sz="3600" b="1" spc="-300" dirty="0">
                <a:latin typeface="仿宋" panose="02010609060101010101" pitchFamily="49" charset="-122"/>
                <a:ea typeface="仿宋" panose="02010609060101010101" pitchFamily="49" charset="-122"/>
              </a:rPr>
              <a:t>1</a:t>
            </a:r>
            <a:r>
              <a:rPr kumimoji="0" sz="3600" b="1" spc="-300" dirty="0">
                <a:latin typeface="仿宋" panose="02010609060101010101" pitchFamily="49" charset="-122"/>
                <a:ea typeface="仿宋" panose="02010609060101010101" pitchFamily="49" charset="-122"/>
              </a:rPr>
              <a:t>） </a:t>
            </a:r>
          </a:p>
        </p:txBody>
      </p:sp>
      <p:sp>
        <p:nvSpPr>
          <p:cNvPr id="73731" name="Rectangle 3">
            <a:extLst>
              <a:ext uri="{FF2B5EF4-FFF2-40B4-BE49-F238E27FC236}">
                <a16:creationId xmlns:a16="http://schemas.microsoft.com/office/drawing/2014/main" id="{BFDCC8AF-B296-4EB7-8329-2A5D038634E8}"/>
              </a:ext>
            </a:extLst>
          </p:cNvPr>
          <p:cNvSpPr>
            <a:spLocks noGrp="1"/>
          </p:cNvSpPr>
          <p:nvPr>
            <p:ph type="body" idx="1"/>
          </p:nvPr>
        </p:nvSpPr>
        <p:spPr>
          <a:xfrm>
            <a:off x="671761" y="1700808"/>
            <a:ext cx="7860679" cy="3816424"/>
          </a:xfrm>
        </p:spPr>
        <p:txBody>
          <a:bodyPr/>
          <a:lstStyle/>
          <a:p>
            <a:pPr marL="0" indent="0" algn="just" eaLnBrk="1" hangingPunct="1">
              <a:buNone/>
            </a:pPr>
            <a:r>
              <a:rPr kumimoji="0" lang="zh-CN" altLang="en-US" sz="2800" b="1" dirty="0">
                <a:latin typeface="仿宋" panose="02010609060101010101" pitchFamily="49" charset="-122"/>
                <a:ea typeface="仿宋" panose="02010609060101010101" pitchFamily="49" charset="-122"/>
              </a:rPr>
              <a:t>在大学里正式开设自然辩证法课程，始于</a:t>
            </a:r>
            <a:r>
              <a:rPr kumimoji="0" lang="en-US" altLang="zh-CN" sz="2800" b="1" dirty="0">
                <a:latin typeface="仿宋" panose="02010609060101010101" pitchFamily="49" charset="-122"/>
                <a:ea typeface="仿宋" panose="02010609060101010101" pitchFamily="49" charset="-122"/>
              </a:rPr>
              <a:t>1955</a:t>
            </a:r>
            <a:r>
              <a:rPr kumimoji="0" lang="zh-CN" altLang="en-US" sz="2800" b="1" dirty="0">
                <a:latin typeface="仿宋" panose="02010609060101010101" pitchFamily="49" charset="-122"/>
                <a:ea typeface="仿宋" panose="02010609060101010101" pitchFamily="49" charset="-122"/>
              </a:rPr>
              <a:t>年，当时北京大学哲学系开设</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自然和自然发展史</a:t>
            </a:r>
            <a:r>
              <a:rPr kumimoji="0" lang="en-US" altLang="zh-CN" sz="2800" b="1" dirty="0">
                <a:latin typeface="仿宋" panose="02010609060101010101" pitchFamily="49" charset="-122"/>
                <a:ea typeface="仿宋" panose="02010609060101010101" pitchFamily="49" charset="-122"/>
              </a:rPr>
              <a:t>》</a:t>
            </a:r>
            <a:r>
              <a:rPr kumimoji="0" lang="zh-CN" altLang="en-US" sz="2800" b="1" dirty="0">
                <a:latin typeface="仿宋" panose="02010609060101010101" pitchFamily="49" charset="-122"/>
                <a:ea typeface="仿宋" panose="02010609060101010101" pitchFamily="49" charset="-122"/>
              </a:rPr>
              <a:t>，于光远、周培源、王竹溪、沈同等分别参加部分讲授内容。</a:t>
            </a:r>
            <a:r>
              <a:rPr kumimoji="0" lang="en-US" altLang="zh-CN" sz="2800" b="1" dirty="0">
                <a:latin typeface="仿宋" panose="02010609060101010101" pitchFamily="49" charset="-122"/>
                <a:ea typeface="仿宋" panose="02010609060101010101" pitchFamily="49" charset="-122"/>
              </a:rPr>
              <a:t>1953</a:t>
            </a:r>
            <a:r>
              <a:rPr kumimoji="0" lang="zh-CN" altLang="en-US" sz="2800" b="1" dirty="0">
                <a:latin typeface="仿宋" panose="02010609060101010101" pitchFamily="49" charset="-122"/>
                <a:ea typeface="仿宋" panose="02010609060101010101" pitchFamily="49" charset="-122"/>
              </a:rPr>
              <a:t>自然辩证法研究生年最先在北大哲学系招收，导师为苏联专家；</a:t>
            </a:r>
            <a:r>
              <a:rPr kumimoji="0" lang="en-US" altLang="zh-CN" sz="2800" b="1" dirty="0">
                <a:latin typeface="仿宋" panose="02010609060101010101" pitchFamily="49" charset="-122"/>
                <a:ea typeface="仿宋" panose="02010609060101010101" pitchFamily="49" charset="-122"/>
              </a:rPr>
              <a:t>1955</a:t>
            </a:r>
            <a:r>
              <a:rPr kumimoji="0" lang="zh-CN" altLang="en-US" sz="2800" b="1" dirty="0">
                <a:latin typeface="仿宋" panose="02010609060101010101" pitchFamily="49" charset="-122"/>
                <a:ea typeface="仿宋" panose="02010609060101010101" pitchFamily="49" charset="-122"/>
              </a:rPr>
              <a:t>年又招收六名研究生，冯定、于光远、汪子嵩为哲学导师，周培源、王竹溪、徐光宪、沈同分任自然科学导师。</a:t>
            </a:r>
          </a:p>
        </p:txBody>
      </p:sp>
      <p:pic>
        <p:nvPicPr>
          <p:cNvPr id="4" name="图片 3">
            <a:extLst>
              <a:ext uri="{FF2B5EF4-FFF2-40B4-BE49-F238E27FC236}">
                <a16:creationId xmlns:a16="http://schemas.microsoft.com/office/drawing/2014/main" id="{B7C8AB29-1F13-4988-99C7-B4C91AE02FB4}"/>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4D96FD83-8FC8-4CAF-85D6-C2F056511B1C}"/>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4. </a:t>
            </a:r>
            <a:r>
              <a:rPr kumimoji="0" sz="3600" b="1" spc="-300" dirty="0">
                <a:latin typeface="仿宋" panose="02010609060101010101" pitchFamily="49" charset="-122"/>
                <a:ea typeface="仿宋" panose="02010609060101010101" pitchFamily="49" charset="-122"/>
              </a:rPr>
              <a:t>成为课程和学位（</a:t>
            </a:r>
            <a:r>
              <a:rPr kumimoji="0" lang="en-US" altLang="zh-CN" sz="3600" b="1" spc="-300" dirty="0">
                <a:latin typeface="仿宋" panose="02010609060101010101" pitchFamily="49" charset="-122"/>
                <a:ea typeface="仿宋" panose="02010609060101010101" pitchFamily="49" charset="-122"/>
              </a:rPr>
              <a:t>2</a:t>
            </a:r>
            <a:r>
              <a:rPr kumimoji="0" sz="3600" b="1" spc="-300" dirty="0">
                <a:latin typeface="仿宋" panose="02010609060101010101" pitchFamily="49" charset="-122"/>
                <a:ea typeface="仿宋" panose="02010609060101010101" pitchFamily="49" charset="-122"/>
              </a:rPr>
              <a:t>）</a:t>
            </a:r>
          </a:p>
        </p:txBody>
      </p:sp>
      <p:sp>
        <p:nvSpPr>
          <p:cNvPr id="75779" name="Rectangle 3">
            <a:extLst>
              <a:ext uri="{FF2B5EF4-FFF2-40B4-BE49-F238E27FC236}">
                <a16:creationId xmlns:a16="http://schemas.microsoft.com/office/drawing/2014/main" id="{CC011526-031D-45C3-A65E-8608C5169577}"/>
              </a:ext>
            </a:extLst>
          </p:cNvPr>
          <p:cNvSpPr>
            <a:spLocks noGrp="1"/>
          </p:cNvSpPr>
          <p:nvPr>
            <p:ph type="body" idx="1"/>
          </p:nvPr>
        </p:nvSpPr>
        <p:spPr>
          <a:xfrm>
            <a:off x="971600" y="2852936"/>
            <a:ext cx="7355160" cy="1468760"/>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进入新时期，自然辩证法课程被指定为高等学校理工农医科硕士生必修的一门马克思主义理论课和本科生的选修课。 </a:t>
            </a:r>
          </a:p>
        </p:txBody>
      </p:sp>
      <p:pic>
        <p:nvPicPr>
          <p:cNvPr id="4" name="图片 3">
            <a:extLst>
              <a:ext uri="{FF2B5EF4-FFF2-40B4-BE49-F238E27FC236}">
                <a16:creationId xmlns:a16="http://schemas.microsoft.com/office/drawing/2014/main" id="{E4AC028E-2470-4D28-A435-2D448886B25B}"/>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DC3AEF6-E4C0-45C0-BC5F-94A0024D8120}"/>
              </a:ext>
            </a:extLst>
          </p:cNvPr>
          <p:cNvSpPr>
            <a:spLocks noGrp="1" noChangeArrowheads="1"/>
          </p:cNvSpPr>
          <p:nvPr>
            <p:ph type="title"/>
          </p:nvPr>
        </p:nvSpPr>
        <p:spPr>
          <a:xfrm>
            <a:off x="457200" y="274638"/>
            <a:ext cx="7776000" cy="1143000"/>
          </a:xfrm>
        </p:spPr>
        <p:txBody>
          <a:bodyPr vert="horz" wrap="square" lIns="91440" tIns="45720" rIns="91440" bIns="45720" numCol="1" anchor="ctr" anchorCtr="0" compatLnSpc="1">
            <a:prstTxWarp prst="textNoShape">
              <a:avLst/>
            </a:prstTxWarp>
            <a:normAutofit/>
          </a:bodyPr>
          <a:lstStyle/>
          <a:p>
            <a:r>
              <a:rPr kumimoji="0" lang="en-US" altLang="zh-CN" sz="3600" b="1" spc="-300" dirty="0">
                <a:latin typeface="仿宋" panose="02010609060101010101" pitchFamily="49" charset="-122"/>
                <a:ea typeface="仿宋" panose="02010609060101010101" pitchFamily="49" charset="-122"/>
              </a:rPr>
              <a:t>4. </a:t>
            </a:r>
            <a:r>
              <a:rPr kumimoji="0" sz="3600" b="1" spc="-300" dirty="0">
                <a:latin typeface="仿宋" panose="02010609060101010101" pitchFamily="49" charset="-122"/>
                <a:ea typeface="仿宋" panose="02010609060101010101" pitchFamily="49" charset="-122"/>
              </a:rPr>
              <a:t>成为课程和学位（</a:t>
            </a:r>
            <a:r>
              <a:rPr kumimoji="0" lang="en-US" altLang="zh-CN" sz="3600" b="1" spc="-300" dirty="0">
                <a:latin typeface="仿宋" panose="02010609060101010101" pitchFamily="49" charset="-122"/>
                <a:ea typeface="仿宋" panose="02010609060101010101" pitchFamily="49" charset="-122"/>
              </a:rPr>
              <a:t>5</a:t>
            </a:r>
            <a:r>
              <a:rPr kumimoji="0" sz="3600" b="1" spc="-300" dirty="0">
                <a:latin typeface="仿宋" panose="02010609060101010101" pitchFamily="49" charset="-122"/>
                <a:ea typeface="仿宋" panose="02010609060101010101" pitchFamily="49" charset="-122"/>
              </a:rPr>
              <a:t>）</a:t>
            </a:r>
          </a:p>
        </p:txBody>
      </p:sp>
      <p:sp>
        <p:nvSpPr>
          <p:cNvPr id="74755" name="Rectangle 3">
            <a:extLst>
              <a:ext uri="{FF2B5EF4-FFF2-40B4-BE49-F238E27FC236}">
                <a16:creationId xmlns:a16="http://schemas.microsoft.com/office/drawing/2014/main" id="{5CF7349B-5384-495C-84CB-F2AB7D430BB4}"/>
              </a:ext>
            </a:extLst>
          </p:cNvPr>
          <p:cNvSpPr>
            <a:spLocks noGrp="1"/>
          </p:cNvSpPr>
          <p:nvPr>
            <p:ph type="body" idx="1"/>
          </p:nvPr>
        </p:nvSpPr>
        <p:spPr>
          <a:xfrm>
            <a:off x="685800" y="2295065"/>
            <a:ext cx="7772400" cy="1143000"/>
          </a:xfrm>
        </p:spPr>
        <p:txBody>
          <a:bodyPr/>
          <a:lstStyle/>
          <a:p>
            <a:pPr marL="0" indent="0" eaLnBrk="1" hangingPunct="1">
              <a:buNone/>
            </a:pPr>
            <a:r>
              <a:rPr kumimoji="0" lang="zh-CN" altLang="en-US" sz="2800" b="1" dirty="0">
                <a:latin typeface="仿宋" panose="02010609060101010101" pitchFamily="49" charset="-122"/>
                <a:ea typeface="仿宋" panose="02010609060101010101" pitchFamily="49" charset="-122"/>
              </a:rPr>
              <a:t>自然辩证法硕士生和博士生的招收，是自然辩证法工作新局面的又一个重要方面。</a:t>
            </a:r>
          </a:p>
        </p:txBody>
      </p:sp>
      <p:pic>
        <p:nvPicPr>
          <p:cNvPr id="4" name="图片 3">
            <a:extLst>
              <a:ext uri="{FF2B5EF4-FFF2-40B4-BE49-F238E27FC236}">
                <a16:creationId xmlns:a16="http://schemas.microsoft.com/office/drawing/2014/main" id="{96EE2D7D-63B6-40DF-9BE5-289543407830}"/>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a:extLst>
              <a:ext uri="{FF2B5EF4-FFF2-40B4-BE49-F238E27FC236}">
                <a16:creationId xmlns:a16="http://schemas.microsoft.com/office/drawing/2014/main" id="{65A98E10-51F4-4BF8-9D3C-7671B9B23617}"/>
              </a:ext>
            </a:extLst>
          </p:cNvPr>
          <p:cNvSpPr>
            <a:spLocks noGrp="1"/>
          </p:cNvSpPr>
          <p:nvPr>
            <p:ph idx="1"/>
          </p:nvPr>
        </p:nvSpPr>
        <p:spPr>
          <a:xfrm>
            <a:off x="1403648" y="2168860"/>
            <a:ext cx="6624736" cy="2520280"/>
          </a:xfrm>
        </p:spPr>
        <p:txBody>
          <a:bodyPr vert="horz" wrap="square" lIns="91440" tIns="45720" rIns="91440" bIns="45720" numCol="1" anchor="ctr" anchorCtr="0" compatLnSpc="1">
            <a:prstTxWarp prst="textNoShape">
              <a:avLst/>
            </a:prstTxWarp>
            <a:normAutofit/>
          </a:bodyPr>
          <a:lstStyle/>
          <a:p>
            <a:pPr>
              <a:spcBef>
                <a:spcPct val="0"/>
              </a:spcBef>
            </a:pPr>
            <a:r>
              <a:rPr kumimoji="0" lang="en-US" altLang="zh-CN" sz="2800" b="1" spc="50" dirty="0">
                <a:ln w="12700">
                  <a:noFill/>
                  <a:prstDash val="solid"/>
                </a:ln>
                <a:latin typeface="仿宋" panose="02010609060101010101" pitchFamily="49" charset="-122"/>
                <a:ea typeface="仿宋" panose="02010609060101010101" pitchFamily="49" charset="-122"/>
                <a:cs typeface="华文新魏" charset="0"/>
              </a:rPr>
              <a:t> </a:t>
            </a: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涉及科学技术研究的伦理道德；</a:t>
            </a:r>
          </a:p>
          <a:p>
            <a:pPr marL="354013" indent="-354013">
              <a:spcBef>
                <a:spcPct val="0"/>
              </a:spcBef>
            </a:pP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 涉及科学技术的社会后果和科学家、工程师的社会责任；</a:t>
            </a:r>
          </a:p>
          <a:p>
            <a:pPr>
              <a:spcBef>
                <a:spcPct val="0"/>
              </a:spcBef>
            </a:pPr>
            <a:r>
              <a:rPr kumimoji="0" lang="zh-CN" altLang="en-US" sz="2800" spc="50" dirty="0">
                <a:ln w="12700">
                  <a:noFill/>
                  <a:prstDash val="solid"/>
                </a:ln>
                <a:latin typeface="仿宋" panose="02010609060101010101" pitchFamily="49" charset="-122"/>
                <a:ea typeface="仿宋" panose="02010609060101010101" pitchFamily="49" charset="-122"/>
                <a:cs typeface="华文新魏" charset="0"/>
              </a:rPr>
              <a:t> 涉及科学技术政策、发展战略。</a:t>
            </a:r>
          </a:p>
        </p:txBody>
      </p:sp>
      <p:sp>
        <p:nvSpPr>
          <p:cNvPr id="6" name="标题 1">
            <a:extLst>
              <a:ext uri="{FF2B5EF4-FFF2-40B4-BE49-F238E27FC236}">
                <a16:creationId xmlns:a16="http://schemas.microsoft.com/office/drawing/2014/main" id="{675E2530-3641-4167-9EC1-4B27B1BA2DF4}"/>
              </a:ext>
            </a:extLst>
          </p:cNvPr>
          <p:cNvSpPr>
            <a:spLocks noGrp="1"/>
          </p:cNvSpPr>
          <p:nvPr>
            <p:ph type="title"/>
          </p:nvPr>
        </p:nvSpPr>
        <p:spPr>
          <a:xfrm>
            <a:off x="457200" y="274638"/>
            <a:ext cx="7775575" cy="1143000"/>
          </a:xfrm>
        </p:spPr>
        <p:txBody>
          <a:bodyPr vert="horz" wrap="square" lIns="91440" tIns="45720" rIns="91440" bIns="45720" numCol="1" anchor="ctr" anchorCtr="0" compatLnSpc="1">
            <a:prstTxWarp prst="textNoShape">
              <a:avLst/>
            </a:prstTxWarp>
            <a:normAutofit/>
          </a:bodyPr>
          <a:lstStyle/>
          <a:p>
            <a:r>
              <a:rPr kumimoji="0" lang="en-US" altLang="zh-CN" sz="3600" b="1" dirty="0">
                <a:latin typeface="仿宋" panose="02010609060101010101" pitchFamily="49" charset="-122"/>
                <a:ea typeface="仿宋" panose="02010609060101010101" pitchFamily="49" charset="-122"/>
              </a:rPr>
              <a:t>1. </a:t>
            </a:r>
            <a:r>
              <a:rPr kumimoji="0" lang="zh-CN" altLang="en-US" sz="3600" b="1" dirty="0">
                <a:latin typeface="仿宋" panose="02010609060101010101" pitchFamily="49" charset="-122"/>
                <a:ea typeface="仿宋" panose="02010609060101010101" pitchFamily="49" charset="-122"/>
              </a:rPr>
              <a:t>问题与挑战（</a:t>
            </a:r>
            <a:r>
              <a:rPr kumimoji="0" lang="en-US" altLang="zh-CN" sz="3600" b="1" dirty="0">
                <a:latin typeface="仿宋" panose="02010609060101010101" pitchFamily="49" charset="-122"/>
                <a:ea typeface="仿宋" panose="02010609060101010101" pitchFamily="49" charset="-122"/>
              </a:rPr>
              <a:t>2</a:t>
            </a:r>
            <a:r>
              <a:rPr kumimoji="0" lang="zh-CN" altLang="en-US" sz="3600" b="1" dirty="0">
                <a:latin typeface="仿宋" panose="02010609060101010101" pitchFamily="49" charset="-122"/>
                <a:ea typeface="仿宋" panose="02010609060101010101" pitchFamily="49" charset="-122"/>
              </a:rPr>
              <a:t>）</a:t>
            </a:r>
          </a:p>
        </p:txBody>
      </p:sp>
      <p:pic>
        <p:nvPicPr>
          <p:cNvPr id="7" name="图片 6">
            <a:extLst>
              <a:ext uri="{FF2B5EF4-FFF2-40B4-BE49-F238E27FC236}">
                <a16:creationId xmlns:a16="http://schemas.microsoft.com/office/drawing/2014/main" id="{6193B587-8E1B-4F93-B67C-6E81112B9849}"/>
              </a:ext>
            </a:extLst>
          </p:cNvPr>
          <p:cNvPicPr>
            <a:picLocks noChangeAspect="1"/>
          </p:cNvPicPr>
          <p:nvPr/>
        </p:nvPicPr>
        <p:blipFill rotWithShape="1">
          <a:blip r:embed="rId2">
            <a:clrChange>
              <a:clrFrom>
                <a:srgbClr val="FEFEFE"/>
              </a:clrFrom>
              <a:clrTo>
                <a:srgbClr val="FEFEFE">
                  <a:alpha val="0"/>
                </a:srgbClr>
              </a:clrTo>
            </a:clrChange>
          </a:blip>
          <a:srcRect l="65166" t="4887" b="75747"/>
          <a:stretch>
            <a:fillRect/>
          </a:stretch>
        </p:blipFill>
        <p:spPr>
          <a:xfrm>
            <a:off x="7325632" y="5430584"/>
            <a:ext cx="1814286" cy="1427416"/>
          </a:xfrm>
          <a:custGeom>
            <a:avLst/>
            <a:gdLst>
              <a:gd name="connsiteX0" fmla="*/ 0 w 3729350"/>
              <a:gd name="connsiteY0" fmla="*/ 0 h 2699562"/>
              <a:gd name="connsiteX1" fmla="*/ 3729350 w 3729350"/>
              <a:gd name="connsiteY1" fmla="*/ 0 h 2699562"/>
              <a:gd name="connsiteX2" fmla="*/ 3729350 w 3729350"/>
              <a:gd name="connsiteY2" fmla="*/ 2699562 h 2699562"/>
              <a:gd name="connsiteX3" fmla="*/ 0 w 3729350"/>
              <a:gd name="connsiteY3" fmla="*/ 2699562 h 2699562"/>
              <a:gd name="connsiteX4" fmla="*/ 0 w 3729350"/>
              <a:gd name="connsiteY4" fmla="*/ 0 h 2699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350" h="2699562">
                <a:moveTo>
                  <a:pt x="0" y="0"/>
                </a:moveTo>
                <a:lnTo>
                  <a:pt x="3729350" y="0"/>
                </a:lnTo>
                <a:lnTo>
                  <a:pt x="3729350" y="2699562"/>
                </a:lnTo>
                <a:lnTo>
                  <a:pt x="0" y="2699562"/>
                </a:lnTo>
                <a:lnTo>
                  <a:pt x="0" y="0"/>
                </a:lnTo>
                <a:close/>
              </a:path>
            </a:pathLst>
          </a:custGeom>
        </p:spPr>
      </p:pic>
    </p:spTree>
    <p:extLst>
      <p:ext uri="{BB962C8B-B14F-4D97-AF65-F5344CB8AC3E}">
        <p14:creationId xmlns:p14="http://schemas.microsoft.com/office/powerpoint/2010/main" val="287053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8B1AD30-AD31-4DF8-89E3-BDF691550300}"/>
              </a:ext>
            </a:extLst>
          </p:cNvPr>
          <p:cNvSpPr>
            <a:spLocks noGrp="1" noChangeArrowheads="1"/>
          </p:cNvSpPr>
          <p:nvPr>
            <p:ph type="title"/>
          </p:nvPr>
        </p:nvSpPr>
        <p:spPr>
          <a:xfrm>
            <a:off x="0" y="142875"/>
            <a:ext cx="9144000" cy="909861"/>
          </a:xfrm>
        </p:spPr>
        <p:txBody>
          <a:bodyPr vert="horz" wrap="square" lIns="91440" tIns="45720" rIns="91440" bIns="45720" numCol="1" anchor="ctr" anchorCtr="0" compatLnSpc="1">
            <a:prstTxWarp prst="textNoShape">
              <a:avLst/>
            </a:prstTxWarp>
            <a:normAutofit/>
            <a:scene3d>
              <a:camera prst="orthographicFront"/>
              <a:lightRig rig="soft" dir="t"/>
            </a:scene3d>
            <a:sp3d prstMaterial="matte">
              <a:bevelT w="12700" h="12700"/>
            </a:sp3d>
          </a:bodyPr>
          <a:lstStyle/>
          <a:p>
            <a:pPr algn="ctr" eaLnBrk="1" fontAlgn="auto" hangingPunct="1">
              <a:lnSpc>
                <a:spcPct val="110000"/>
              </a:lnSpc>
              <a:spcAft>
                <a:spcPts val="0"/>
              </a:spcAft>
            </a:pPr>
            <a:r>
              <a:rPr lang="zh-CN" altLang="en-US" sz="3600" dirty="0">
                <a:latin typeface="仿宋" panose="02010609060101010101" pitchFamily="49" charset="-122"/>
                <a:ea typeface="仿宋" panose="02010609060101010101" pitchFamily="49" charset="-122"/>
                <a:cs typeface="+mn-cs"/>
              </a:rPr>
              <a:t>五</a:t>
            </a:r>
            <a:r>
              <a:rPr sz="3600" dirty="0">
                <a:latin typeface="仿宋" panose="02010609060101010101" pitchFamily="49" charset="-122"/>
                <a:ea typeface="仿宋" panose="02010609060101010101" pitchFamily="49" charset="-122"/>
                <a:cs typeface="+mn-cs"/>
              </a:rPr>
              <a:t>．辩证法与东南大学 </a:t>
            </a:r>
          </a:p>
        </p:txBody>
      </p:sp>
      <p:sp>
        <p:nvSpPr>
          <p:cNvPr id="76803" name="Rectangle 3">
            <a:extLst>
              <a:ext uri="{FF2B5EF4-FFF2-40B4-BE49-F238E27FC236}">
                <a16:creationId xmlns:a16="http://schemas.microsoft.com/office/drawing/2014/main" id="{6B107425-9290-4326-BE8C-BAAC3C858BEF}"/>
              </a:ext>
            </a:extLst>
          </p:cNvPr>
          <p:cNvSpPr>
            <a:spLocks noGrp="1"/>
          </p:cNvSpPr>
          <p:nvPr>
            <p:ph type="body" idx="1"/>
          </p:nvPr>
        </p:nvSpPr>
        <p:spPr>
          <a:xfrm>
            <a:off x="611560" y="1617662"/>
            <a:ext cx="4258816" cy="4525963"/>
          </a:xfrm>
        </p:spPr>
        <p:txBody>
          <a:bodyPr/>
          <a:lstStyle/>
          <a:p>
            <a:pPr eaLnBrk="1" hangingPunct="1"/>
            <a:r>
              <a:rPr kumimoji="0" lang="zh-CN" altLang="en-US" sz="2800" b="1" dirty="0">
                <a:latin typeface="仿宋" panose="02010609060101010101" pitchFamily="49" charset="-122"/>
                <a:ea typeface="仿宋" panose="02010609060101010101" pitchFamily="49" charset="-122"/>
              </a:rPr>
              <a:t>张东荪，</a:t>
            </a:r>
            <a:r>
              <a:rPr kumimoji="0" lang="en-US" altLang="zh-CN" sz="2800" b="1" dirty="0">
                <a:latin typeface="仿宋" panose="02010609060101010101" pitchFamily="49" charset="-122"/>
                <a:ea typeface="仿宋" panose="02010609060101010101" pitchFamily="49" charset="-122"/>
              </a:rPr>
              <a:t>1922</a:t>
            </a:r>
            <a:r>
              <a:rPr kumimoji="0" lang="zh-CN" altLang="en-US" sz="2800" b="1" dirty="0">
                <a:latin typeface="仿宋" panose="02010609060101010101" pitchFamily="49" charset="-122"/>
                <a:ea typeface="仿宋" panose="02010609060101010101" pitchFamily="49" charset="-122"/>
              </a:rPr>
              <a:t>年在东大开课，</a:t>
            </a:r>
            <a:r>
              <a:rPr kumimoji="0" lang="en-US" altLang="zh-CN" sz="2800" b="1" dirty="0">
                <a:latin typeface="仿宋" panose="02010609060101010101" pitchFamily="49" charset="-122"/>
                <a:ea typeface="仿宋" panose="02010609060101010101" pitchFamily="49" charset="-122"/>
              </a:rPr>
              <a:t>1927-1930</a:t>
            </a:r>
            <a:r>
              <a:rPr kumimoji="0" lang="zh-CN" altLang="en-US" sz="2800" b="1" dirty="0">
                <a:latin typeface="仿宋" panose="02010609060101010101" pitchFamily="49" charset="-122"/>
                <a:ea typeface="仿宋" panose="02010609060101010101" pitchFamily="49" charset="-122"/>
              </a:rPr>
              <a:t>在东大短暂工作；</a:t>
            </a:r>
            <a:endParaRPr kumimoji="0" lang="en-US" altLang="zh-CN" sz="2800" b="1" dirty="0">
              <a:latin typeface="仿宋" panose="02010609060101010101" pitchFamily="49" charset="-122"/>
              <a:ea typeface="仿宋" panose="02010609060101010101" pitchFamily="49" charset="-122"/>
            </a:endParaRPr>
          </a:p>
          <a:p>
            <a:pPr eaLnBrk="1" hangingPunct="1"/>
            <a:r>
              <a:rPr kumimoji="0" lang="en-US" altLang="zh-CN" sz="2800" b="1" dirty="0">
                <a:latin typeface="仿宋" panose="02010609060101010101" pitchFamily="49" charset="-122"/>
                <a:ea typeface="仿宋" panose="02010609060101010101" pitchFamily="49" charset="-122"/>
              </a:rPr>
              <a:t>20</a:t>
            </a:r>
            <a:r>
              <a:rPr kumimoji="0" lang="zh-CN" altLang="en-US" sz="2800" b="1" dirty="0">
                <a:latin typeface="仿宋" panose="02010609060101010101" pitchFamily="49" charset="-122"/>
                <a:ea typeface="仿宋" panose="02010609060101010101" pitchFamily="49" charset="-122"/>
              </a:rPr>
              <a:t>世纪</a:t>
            </a:r>
            <a:r>
              <a:rPr kumimoji="0" lang="en-US" altLang="zh-CN" sz="2800" b="1" dirty="0">
                <a:latin typeface="仿宋" panose="02010609060101010101" pitchFamily="49" charset="-122"/>
                <a:ea typeface="仿宋" panose="02010609060101010101" pitchFamily="49" charset="-122"/>
              </a:rPr>
              <a:t>30</a:t>
            </a:r>
            <a:r>
              <a:rPr kumimoji="0" lang="zh-CN" altLang="en-US" sz="2800" b="1" dirty="0">
                <a:latin typeface="仿宋" panose="02010609060101010101" pitchFamily="49" charset="-122"/>
                <a:ea typeface="仿宋" panose="02010609060101010101" pitchFamily="49" charset="-122"/>
              </a:rPr>
              <a:t>年代，与叶青的著名“辩证法论战”（黑格尔之争）</a:t>
            </a:r>
            <a:endParaRPr kumimoji="0" lang="en-US" altLang="zh-CN"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马克思、黑格尔辩证法的死对头。</a:t>
            </a:r>
          </a:p>
        </p:txBody>
      </p:sp>
      <p:pic>
        <p:nvPicPr>
          <p:cNvPr id="76804" name="Picture 4">
            <a:extLst>
              <a:ext uri="{FF2B5EF4-FFF2-40B4-BE49-F238E27FC236}">
                <a16:creationId xmlns:a16="http://schemas.microsoft.com/office/drawing/2014/main" id="{C702FB69-6121-4B54-9B83-B21AF2F56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284984"/>
            <a:ext cx="3286125" cy="315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1611B-ED98-4EAB-8038-22C11369690B}"/>
              </a:ext>
            </a:extLst>
          </p:cNvPr>
          <p:cNvSpPr>
            <a:spLocks noGrp="1"/>
          </p:cNvSpPr>
          <p:nvPr>
            <p:ph type="title"/>
          </p:nvPr>
        </p:nvSpPr>
        <p:spPr>
          <a:xfrm>
            <a:off x="457200" y="274638"/>
            <a:ext cx="8115300" cy="1143000"/>
          </a:xfrm>
        </p:spPr>
        <p:txBody>
          <a:bodyPr>
            <a:normAutofit/>
          </a:bodyPr>
          <a:lstStyle/>
          <a:p>
            <a:pPr>
              <a:defRPr/>
            </a:pPr>
            <a:r>
              <a:rPr sz="3600" dirty="0">
                <a:latin typeface="仿宋" panose="02010609060101010101" pitchFamily="49" charset="-122"/>
                <a:ea typeface="仿宋" panose="02010609060101010101" pitchFamily="49" charset="-122"/>
              </a:rPr>
              <a:t>艾思奇：马克思主义中国化理论家</a:t>
            </a:r>
          </a:p>
        </p:txBody>
      </p:sp>
      <p:sp>
        <p:nvSpPr>
          <p:cNvPr id="77827" name="内容占位符 2">
            <a:extLst>
              <a:ext uri="{FF2B5EF4-FFF2-40B4-BE49-F238E27FC236}">
                <a16:creationId xmlns:a16="http://schemas.microsoft.com/office/drawing/2014/main" id="{432FED7D-C0E4-4A7F-AAA4-C64E08DCC582}"/>
              </a:ext>
            </a:extLst>
          </p:cNvPr>
          <p:cNvSpPr>
            <a:spLocks noGrp="1"/>
          </p:cNvSpPr>
          <p:nvPr>
            <p:ph idx="1"/>
          </p:nvPr>
        </p:nvSpPr>
        <p:spPr>
          <a:xfrm>
            <a:off x="285750" y="1571625"/>
            <a:ext cx="4572000" cy="4305647"/>
          </a:xfrm>
        </p:spPr>
        <p:txBody>
          <a:bodyPr/>
          <a:lstStyle/>
          <a:p>
            <a:r>
              <a:rPr lang="en-US" altLang="zh-CN" sz="2800" dirty="0">
                <a:latin typeface="仿宋" panose="02010609060101010101" pitchFamily="49" charset="-122"/>
                <a:ea typeface="仿宋" panose="02010609060101010101" pitchFamily="49" charset="-122"/>
              </a:rPr>
              <a:t>1926</a:t>
            </a:r>
            <a:r>
              <a:rPr lang="zh-CN" altLang="en-US" sz="2800" dirty="0">
                <a:latin typeface="仿宋" panose="02010609060101010101" pitchFamily="49" charset="-122"/>
                <a:ea typeface="仿宋" panose="02010609060101010101" pitchFamily="49" charset="-122"/>
              </a:rPr>
              <a:t>年冬，</a:t>
            </a:r>
            <a:r>
              <a:rPr lang="en-US" altLang="zh-CN" sz="2800" dirty="0">
                <a:latin typeface="仿宋" panose="02010609060101010101" pitchFamily="49" charset="-122"/>
                <a:ea typeface="仿宋" panose="02010609060101010101" pitchFamily="49" charset="-122"/>
              </a:rPr>
              <a:t>16</a:t>
            </a:r>
            <a:r>
              <a:rPr lang="zh-CN" altLang="en-US" sz="2800" dirty="0">
                <a:latin typeface="仿宋" panose="02010609060101010101" pitchFamily="49" charset="-122"/>
                <a:ea typeface="仿宋" panose="02010609060101010101" pitchFamily="49" charset="-122"/>
              </a:rPr>
              <a:t>岁的艾思奇在东南大学被捕；</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1931</a:t>
            </a:r>
            <a:r>
              <a:rPr lang="zh-CN" altLang="en-US" sz="2800" dirty="0">
                <a:latin typeface="仿宋" panose="02010609060101010101" pitchFamily="49" charset="-122"/>
                <a:ea typeface="仿宋" panose="02010609060101010101" pitchFamily="49" charset="-122"/>
              </a:rPr>
              <a:t>年始，与叶青的辩证法论战；</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艾思奇对恩格斯辩证逻辑三大规律秩序的改变（对立统一提前到质量互变之前）</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对毛泽东的影响。</a:t>
            </a:r>
          </a:p>
        </p:txBody>
      </p:sp>
      <p:pic>
        <p:nvPicPr>
          <p:cNvPr id="77828" name="Picture 2">
            <a:extLst>
              <a:ext uri="{FF2B5EF4-FFF2-40B4-BE49-F238E27FC236}">
                <a16:creationId xmlns:a16="http://schemas.microsoft.com/office/drawing/2014/main" id="{3A871D35-2B86-410B-8BBD-B9B5D37B9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571625"/>
            <a:ext cx="39290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4DB93-0632-4CD2-8E20-BA290AFDFA99}"/>
              </a:ext>
            </a:extLst>
          </p:cNvPr>
          <p:cNvSpPr>
            <a:spLocks noGrp="1"/>
          </p:cNvSpPr>
          <p:nvPr>
            <p:ph type="title"/>
          </p:nvPr>
        </p:nvSpPr>
        <p:spPr/>
        <p:txBody>
          <a:bodyPr>
            <a:normAutofit/>
          </a:bodyPr>
          <a:lstStyle/>
          <a:p>
            <a:pPr>
              <a:defRPr/>
            </a:pPr>
            <a:r>
              <a:rPr sz="3600" dirty="0">
                <a:latin typeface="仿宋" panose="02010609060101010101" pitchFamily="49" charset="-122"/>
                <a:ea typeface="仿宋" panose="02010609060101010101" pitchFamily="49" charset="-122"/>
              </a:rPr>
              <a:t>萧焜焘</a:t>
            </a:r>
          </a:p>
        </p:txBody>
      </p:sp>
      <p:pic>
        <p:nvPicPr>
          <p:cNvPr id="78851" name="Picture 3">
            <a:extLst>
              <a:ext uri="{FF2B5EF4-FFF2-40B4-BE49-F238E27FC236}">
                <a16:creationId xmlns:a16="http://schemas.microsoft.com/office/drawing/2014/main" id="{B23C0852-511C-4604-955A-963CBDE86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25" y="1844824"/>
            <a:ext cx="27146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a:extLst>
              <a:ext uri="{FF2B5EF4-FFF2-40B4-BE49-F238E27FC236}">
                <a16:creationId xmlns:a16="http://schemas.microsoft.com/office/drawing/2014/main" id="{71BD83A6-5536-4803-9440-DF0766BEA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469" y="1812411"/>
            <a:ext cx="3110880" cy="364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a:extLst>
              <a:ext uri="{FF2B5EF4-FFF2-40B4-BE49-F238E27FC236}">
                <a16:creationId xmlns:a16="http://schemas.microsoft.com/office/drawing/2014/main" id="{E4450A21-7583-4934-BC0E-4CE6B9941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281" y="1844824"/>
            <a:ext cx="2643188"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F904FD1-E0D4-46BE-AA37-B64684C62894}"/>
              </a:ext>
            </a:extLst>
          </p:cNvPr>
          <p:cNvSpPr>
            <a:spLocks noGrp="1" noChangeArrowheads="1"/>
          </p:cNvSpPr>
          <p:nvPr>
            <p:ph type="title"/>
          </p:nvPr>
        </p:nvSpPr>
        <p:spPr>
          <a:xfrm>
            <a:off x="755576" y="274638"/>
            <a:ext cx="8388424" cy="1143000"/>
          </a:xfrm>
        </p:spPr>
        <p:txBody>
          <a:bodyPr vert="horz" wrap="square" lIns="91440" tIns="45720" rIns="91440" bIns="45720" numCol="1" anchor="ctr" anchorCtr="0" compatLnSpc="1">
            <a:prstTxWarp prst="textNoShape">
              <a:avLst/>
            </a:prstTxWarp>
            <a:normAutofit/>
            <a:scene3d>
              <a:camera prst="orthographicFront"/>
              <a:lightRig rig="soft" dir="t"/>
            </a:scene3d>
            <a:sp3d prstMaterial="matte">
              <a:bevelT w="12700" h="12700"/>
            </a:sp3d>
          </a:bodyPr>
          <a:lstStyle/>
          <a:p>
            <a:pPr eaLnBrk="1" fontAlgn="auto" hangingPunct="1">
              <a:lnSpc>
                <a:spcPct val="110000"/>
              </a:lnSpc>
              <a:spcAft>
                <a:spcPts val="0"/>
              </a:spcAft>
            </a:pPr>
            <a:r>
              <a:rPr lang="zh-CN" altLang="en-US" sz="3600" dirty="0">
                <a:latin typeface="仿宋" panose="02010609060101010101" pitchFamily="49" charset="-122"/>
                <a:ea typeface="仿宋" panose="02010609060101010101" pitchFamily="49" charset="-122"/>
                <a:cs typeface="+mn-cs"/>
              </a:rPr>
              <a:t>六</a:t>
            </a:r>
            <a:r>
              <a:rPr sz="3600" dirty="0">
                <a:latin typeface="仿宋" panose="02010609060101010101" pitchFamily="49" charset="-122"/>
                <a:ea typeface="仿宋" panose="02010609060101010101" pitchFamily="49" charset="-122"/>
                <a:cs typeface="+mn-cs"/>
              </a:rPr>
              <a:t>．辩证法与生活 </a:t>
            </a:r>
          </a:p>
        </p:txBody>
      </p:sp>
      <p:sp>
        <p:nvSpPr>
          <p:cNvPr id="79875" name="Rectangle 3">
            <a:extLst>
              <a:ext uri="{FF2B5EF4-FFF2-40B4-BE49-F238E27FC236}">
                <a16:creationId xmlns:a16="http://schemas.microsoft.com/office/drawing/2014/main" id="{EBF03018-228F-49AF-851D-FC29019D4193}"/>
              </a:ext>
            </a:extLst>
          </p:cNvPr>
          <p:cNvSpPr>
            <a:spLocks noGrp="1"/>
          </p:cNvSpPr>
          <p:nvPr>
            <p:ph type="body" idx="1"/>
          </p:nvPr>
        </p:nvSpPr>
        <p:spPr>
          <a:xfrm>
            <a:off x="2364980" y="2492896"/>
            <a:ext cx="3960440" cy="1641351"/>
          </a:xfrm>
        </p:spPr>
        <p:txBody>
          <a:bodyPr/>
          <a:lstStyle/>
          <a:p>
            <a:pPr eaLnBrk="1" hangingPunct="1"/>
            <a:r>
              <a:rPr kumimoji="0" lang="zh-CN" altLang="en-US" sz="2800" b="1" dirty="0">
                <a:latin typeface="仿宋" panose="02010609060101010101" pitchFamily="49" charset="-122"/>
                <a:ea typeface="仿宋" panose="02010609060101010101" pitchFamily="49" charset="-122"/>
              </a:rPr>
              <a:t>辩证法与教育</a:t>
            </a:r>
            <a:endParaRPr kumimoji="0" lang="en-US" altLang="zh-CN"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辩证法与中国式逻辑</a:t>
            </a:r>
            <a:endParaRPr kumimoji="0" lang="en-US" altLang="zh-CN" sz="2800" b="1" dirty="0">
              <a:latin typeface="仿宋" panose="02010609060101010101" pitchFamily="49" charset="-122"/>
              <a:ea typeface="仿宋" panose="02010609060101010101" pitchFamily="49" charset="-122"/>
            </a:endParaRPr>
          </a:p>
          <a:p>
            <a:pPr eaLnBrk="1" hangingPunct="1"/>
            <a:r>
              <a:rPr kumimoji="0" lang="zh-CN" altLang="en-US" sz="2800" b="1" dirty="0">
                <a:latin typeface="仿宋" panose="02010609060101010101" pitchFamily="49" charset="-122"/>
                <a:ea typeface="仿宋" panose="02010609060101010101" pitchFamily="49" charset="-122"/>
              </a:rPr>
              <a:t>辩证法与人生</a:t>
            </a:r>
            <a:endParaRPr kumimoji="0" lang="en-US" altLang="zh-CN" sz="2800" b="1" dirty="0">
              <a:latin typeface="仿宋" panose="02010609060101010101" pitchFamily="49" charset="-122"/>
              <a:ea typeface="仿宋" panose="02010609060101010101" pitchFamily="49" charset="-122"/>
            </a:endParaRPr>
          </a:p>
          <a:p>
            <a:pPr marL="0" indent="0" eaLnBrk="1" hangingPunct="1">
              <a:buNone/>
            </a:pPr>
            <a:endParaRPr kumimoji="0" lang="en-US" altLang="zh-CN" sz="2800" b="1" dirty="0">
              <a:latin typeface="仿宋" panose="02010609060101010101" pitchFamily="49" charset="-122"/>
              <a:ea typeface="仿宋" panose="02010609060101010101" pitchFamily="49" charset="-122"/>
            </a:endParaRPr>
          </a:p>
        </p:txBody>
      </p:sp>
      <p:pic>
        <p:nvPicPr>
          <p:cNvPr id="4" name="图片 3">
            <a:extLst>
              <a:ext uri="{FF2B5EF4-FFF2-40B4-BE49-F238E27FC236}">
                <a16:creationId xmlns:a16="http://schemas.microsoft.com/office/drawing/2014/main" id="{9A8BD526-1FDD-48D7-86C8-74BF556E690D}"/>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409B2-05A1-4F5C-83EC-7CF5027D0E59}"/>
              </a:ext>
            </a:extLst>
          </p:cNvPr>
          <p:cNvSpPr>
            <a:spLocks noGrp="1"/>
          </p:cNvSpPr>
          <p:nvPr>
            <p:ph type="title"/>
          </p:nvPr>
        </p:nvSpPr>
        <p:spPr/>
        <p:txBody>
          <a:bodyPr>
            <a:normAutofit/>
          </a:bodyPr>
          <a:lstStyle/>
          <a:p>
            <a:r>
              <a:rPr lang="zh-CN" altLang="en-US" sz="3600" dirty="0">
                <a:latin typeface="仿宋" panose="02010609060101010101" pitchFamily="49" charset="-122"/>
                <a:ea typeface="仿宋" panose="02010609060101010101" pitchFamily="49" charset="-122"/>
                <a:cs typeface="+mn-cs"/>
              </a:rPr>
              <a:t>课后思考题</a:t>
            </a:r>
          </a:p>
        </p:txBody>
      </p:sp>
      <p:sp>
        <p:nvSpPr>
          <p:cNvPr id="3" name="内容占位符 2">
            <a:extLst>
              <a:ext uri="{FF2B5EF4-FFF2-40B4-BE49-F238E27FC236}">
                <a16:creationId xmlns:a16="http://schemas.microsoft.com/office/drawing/2014/main" id="{731D5852-8C27-4D84-BADC-667307FFFFB7}"/>
              </a:ext>
            </a:extLst>
          </p:cNvPr>
          <p:cNvSpPr>
            <a:spLocks noGrp="1"/>
          </p:cNvSpPr>
          <p:nvPr>
            <p:ph idx="1"/>
          </p:nvPr>
        </p:nvSpPr>
        <p:spPr>
          <a:xfrm>
            <a:off x="457200" y="1600201"/>
            <a:ext cx="8219256" cy="4133056"/>
          </a:xfrm>
        </p:spPr>
        <p:txBody>
          <a:bodyPr/>
          <a:lstStyle/>
          <a:p>
            <a:pPr eaLnBrk="1" hangingPunct="1">
              <a:lnSpc>
                <a:spcPct val="150000"/>
              </a:lnSpc>
              <a:buFont typeface="Wingdings" panose="05000000000000000000" pitchFamily="2" charset="2"/>
              <a:buChar char="ü"/>
            </a:pPr>
            <a:r>
              <a:rPr kumimoji="0" lang="zh-CN" altLang="en-US" sz="2800" dirty="0">
                <a:latin typeface="宋体" panose="02010600030101010101" pitchFamily="2" charset="-122"/>
              </a:rPr>
              <a:t>什么是自然辩证法？它有哪几方面的内容？</a:t>
            </a:r>
            <a:endParaRPr kumimoji="0" lang="en-US" altLang="zh-CN" sz="2800" dirty="0">
              <a:latin typeface="宋体" panose="02010600030101010101" pitchFamily="2" charset="-122"/>
            </a:endParaRPr>
          </a:p>
          <a:p>
            <a:pPr eaLnBrk="1" hangingPunct="1">
              <a:lnSpc>
                <a:spcPct val="150000"/>
              </a:lnSpc>
              <a:buFont typeface="Wingdings" panose="05000000000000000000" pitchFamily="2" charset="2"/>
              <a:buChar char="ü"/>
            </a:pPr>
            <a:r>
              <a:rPr kumimoji="0" lang="zh-CN" altLang="en-US" sz="2800" dirty="0">
                <a:latin typeface="宋体" panose="02010600030101010101" pitchFamily="2" charset="-122"/>
              </a:rPr>
              <a:t>如何认识自然辨证法的学科性质和它在马克思主义中的地位？</a:t>
            </a:r>
            <a:endParaRPr kumimoji="0" lang="en-US" altLang="zh-CN" sz="2800" dirty="0">
              <a:latin typeface="宋体" panose="02010600030101010101" pitchFamily="2" charset="-122"/>
            </a:endParaRPr>
          </a:p>
          <a:p>
            <a:pPr eaLnBrk="1" hangingPunct="1">
              <a:lnSpc>
                <a:spcPct val="150000"/>
              </a:lnSpc>
              <a:buFont typeface="Wingdings" panose="05000000000000000000" pitchFamily="2" charset="2"/>
              <a:buChar char="ü"/>
            </a:pPr>
            <a:r>
              <a:rPr kumimoji="0" lang="zh-CN" altLang="en-US" sz="2800" dirty="0">
                <a:latin typeface="宋体" panose="02010600030101010101" pitchFamily="2" charset="-122"/>
              </a:rPr>
              <a:t>自然辨证法在现代有哪些发展？</a:t>
            </a:r>
            <a:endParaRPr kumimoji="0" lang="en-US" altLang="zh-CN" sz="2800" dirty="0">
              <a:latin typeface="宋体" panose="02010600030101010101" pitchFamily="2" charset="-122"/>
            </a:endParaRPr>
          </a:p>
          <a:p>
            <a:pPr eaLnBrk="1" hangingPunct="1">
              <a:lnSpc>
                <a:spcPct val="150000"/>
              </a:lnSpc>
              <a:buFont typeface="Wingdings" panose="05000000000000000000" pitchFamily="2" charset="2"/>
              <a:buChar char="ü"/>
            </a:pPr>
            <a:r>
              <a:rPr kumimoji="0" lang="zh-CN" altLang="en-US" sz="2800" dirty="0">
                <a:latin typeface="宋体" panose="02010600030101010101" pitchFamily="2" charset="-122"/>
              </a:rPr>
              <a:t>学习自然辩证法的意义何在？</a:t>
            </a:r>
            <a:endParaRPr lang="zh-CN" altLang="en-US" sz="2800" dirty="0"/>
          </a:p>
        </p:txBody>
      </p:sp>
      <p:pic>
        <p:nvPicPr>
          <p:cNvPr id="4" name="图片 3">
            <a:extLst>
              <a:ext uri="{FF2B5EF4-FFF2-40B4-BE49-F238E27FC236}">
                <a16:creationId xmlns:a16="http://schemas.microsoft.com/office/drawing/2014/main" id="{707F1B02-AAE3-41ED-BC61-DB98C936521D}"/>
              </a:ext>
            </a:extLst>
          </p:cNvPr>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37277" t="74906" r="37277"/>
          <a:stretch>
            <a:fillRect/>
          </a:stretch>
        </p:blipFill>
        <p:spPr>
          <a:xfrm>
            <a:off x="7020272" y="5706171"/>
            <a:ext cx="2123728" cy="1151830"/>
          </a:xfrm>
          <a:prstGeom prst="rect">
            <a:avLst/>
          </a:prstGeom>
        </p:spPr>
      </p:pic>
    </p:spTree>
    <p:extLst>
      <p:ext uri="{BB962C8B-B14F-4D97-AF65-F5344CB8AC3E}">
        <p14:creationId xmlns:p14="http://schemas.microsoft.com/office/powerpoint/2010/main" val="104098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内容占位符 2">
            <a:extLst>
              <a:ext uri="{FF2B5EF4-FFF2-40B4-BE49-F238E27FC236}">
                <a16:creationId xmlns:a16="http://schemas.microsoft.com/office/drawing/2014/main" id="{716723E3-BB09-4987-9D4B-4C9E0959AEA1}"/>
              </a:ext>
            </a:extLst>
          </p:cNvPr>
          <p:cNvSpPr>
            <a:spLocks noGrp="1"/>
          </p:cNvSpPr>
          <p:nvPr>
            <p:ph idx="1"/>
          </p:nvPr>
        </p:nvSpPr>
        <p:spPr>
          <a:xfrm>
            <a:off x="0" y="2071688"/>
            <a:ext cx="9144000" cy="1900237"/>
          </a:xfrm>
        </p:spPr>
        <p:txBody>
          <a:bodyPr anchor="ctr"/>
          <a:lstStyle/>
          <a:p>
            <a:pPr marL="0" indent="0" algn="ctr">
              <a:buNone/>
            </a:pPr>
            <a:r>
              <a:rPr lang="zh-CN" altLang="en-US" sz="6000" dirty="0"/>
              <a:t>谢谢！</a:t>
            </a:r>
          </a:p>
        </p:txBody>
      </p:sp>
      <p:grpSp>
        <p:nvGrpSpPr>
          <p:cNvPr id="3" name="Group 667">
            <a:extLst>
              <a:ext uri="{FF2B5EF4-FFF2-40B4-BE49-F238E27FC236}">
                <a16:creationId xmlns:a16="http://schemas.microsoft.com/office/drawing/2014/main" id="{A079E8CC-2A9A-4E2A-842D-0244112956DA}"/>
              </a:ext>
            </a:extLst>
          </p:cNvPr>
          <p:cNvGrpSpPr>
            <a:grpSpLocks noChangeAspect="1"/>
          </p:cNvGrpSpPr>
          <p:nvPr/>
        </p:nvGrpSpPr>
        <p:grpSpPr bwMode="auto">
          <a:xfrm flipH="1" flipV="1">
            <a:off x="3000375" y="5548775"/>
            <a:ext cx="3143250" cy="1308806"/>
            <a:chOff x="2060" y="-19"/>
            <a:chExt cx="3564" cy="1484"/>
          </a:xfrm>
        </p:grpSpPr>
        <p:sp>
          <p:nvSpPr>
            <p:cNvPr id="4" name="Freeform 668">
              <a:extLst>
                <a:ext uri="{FF2B5EF4-FFF2-40B4-BE49-F238E27FC236}">
                  <a16:creationId xmlns:a16="http://schemas.microsoft.com/office/drawing/2014/main" id="{32B0EF63-2E95-4115-A876-9B29ADC9C313}"/>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669">
              <a:extLst>
                <a:ext uri="{FF2B5EF4-FFF2-40B4-BE49-F238E27FC236}">
                  <a16:creationId xmlns:a16="http://schemas.microsoft.com/office/drawing/2014/main" id="{74E5A015-ED6E-49D3-8BD4-729A80EF2333}"/>
                </a:ext>
              </a:extLst>
            </p:cNvPr>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70">
              <a:extLst>
                <a:ext uri="{FF2B5EF4-FFF2-40B4-BE49-F238E27FC236}">
                  <a16:creationId xmlns:a16="http://schemas.microsoft.com/office/drawing/2014/main" id="{2ABD01B5-9952-414C-A808-CE2BA7AB2E6F}"/>
                </a:ext>
              </a:extLst>
            </p:cNvPr>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71">
              <a:extLst>
                <a:ext uri="{FF2B5EF4-FFF2-40B4-BE49-F238E27FC236}">
                  <a16:creationId xmlns:a16="http://schemas.microsoft.com/office/drawing/2014/main" id="{D02B06EF-8477-496A-98EB-DD796A253411}"/>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72">
              <a:extLst>
                <a:ext uri="{FF2B5EF4-FFF2-40B4-BE49-F238E27FC236}">
                  <a16:creationId xmlns:a16="http://schemas.microsoft.com/office/drawing/2014/main" id="{0996B260-BAF2-4AE9-BE9C-6EB9C45D1771}"/>
                </a:ext>
              </a:extLst>
            </p:cNvPr>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73">
              <a:extLst>
                <a:ext uri="{FF2B5EF4-FFF2-40B4-BE49-F238E27FC236}">
                  <a16:creationId xmlns:a16="http://schemas.microsoft.com/office/drawing/2014/main" id="{E4A56A1E-2DCF-4D95-AC4A-23E63D14E301}"/>
                </a:ext>
              </a:extLst>
            </p:cNvPr>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74">
              <a:extLst>
                <a:ext uri="{FF2B5EF4-FFF2-40B4-BE49-F238E27FC236}">
                  <a16:creationId xmlns:a16="http://schemas.microsoft.com/office/drawing/2014/main" id="{1E64688D-EC7C-4152-9A63-61C64F2BF625}"/>
                </a:ext>
              </a:extLst>
            </p:cNvPr>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75">
              <a:extLst>
                <a:ext uri="{FF2B5EF4-FFF2-40B4-BE49-F238E27FC236}">
                  <a16:creationId xmlns:a16="http://schemas.microsoft.com/office/drawing/2014/main" id="{7DBED078-9883-4C51-B1BC-DB1AFED26513}"/>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76">
              <a:extLst>
                <a:ext uri="{FF2B5EF4-FFF2-40B4-BE49-F238E27FC236}">
                  <a16:creationId xmlns:a16="http://schemas.microsoft.com/office/drawing/2014/main" id="{B2E2659A-80CD-4C9D-AC23-F55E8D129992}"/>
                </a:ext>
              </a:extLst>
            </p:cNvPr>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77">
              <a:extLst>
                <a:ext uri="{FF2B5EF4-FFF2-40B4-BE49-F238E27FC236}">
                  <a16:creationId xmlns:a16="http://schemas.microsoft.com/office/drawing/2014/main" id="{C3A72EE1-A5D8-448F-A0CC-95FC14F5E8FB}"/>
                </a:ext>
              </a:extLst>
            </p:cNvPr>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8">
              <a:extLst>
                <a:ext uri="{FF2B5EF4-FFF2-40B4-BE49-F238E27FC236}">
                  <a16:creationId xmlns:a16="http://schemas.microsoft.com/office/drawing/2014/main" id="{6D420398-6E80-4E35-80E1-51E3C9730D04}"/>
                </a:ext>
              </a:extLst>
            </p:cNvPr>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Group 667">
            <a:extLst>
              <a:ext uri="{FF2B5EF4-FFF2-40B4-BE49-F238E27FC236}">
                <a16:creationId xmlns:a16="http://schemas.microsoft.com/office/drawing/2014/main" id="{0AB7AC07-A827-4EE2-AF64-7AA741ACFBB3}"/>
              </a:ext>
            </a:extLst>
          </p:cNvPr>
          <p:cNvGrpSpPr>
            <a:grpSpLocks noChangeAspect="1"/>
          </p:cNvGrpSpPr>
          <p:nvPr/>
        </p:nvGrpSpPr>
        <p:grpSpPr bwMode="auto">
          <a:xfrm rot="10800000" flipH="1" flipV="1">
            <a:off x="3002986" y="0"/>
            <a:ext cx="3143250" cy="1308806"/>
            <a:chOff x="2060" y="-19"/>
            <a:chExt cx="3564" cy="1484"/>
          </a:xfrm>
        </p:grpSpPr>
        <p:sp>
          <p:nvSpPr>
            <p:cNvPr id="16" name="Freeform 668">
              <a:extLst>
                <a:ext uri="{FF2B5EF4-FFF2-40B4-BE49-F238E27FC236}">
                  <a16:creationId xmlns:a16="http://schemas.microsoft.com/office/drawing/2014/main" id="{D29A9709-0308-49B6-93FE-D254FE567BDC}"/>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69">
              <a:extLst>
                <a:ext uri="{FF2B5EF4-FFF2-40B4-BE49-F238E27FC236}">
                  <a16:creationId xmlns:a16="http://schemas.microsoft.com/office/drawing/2014/main" id="{C2F0DC4E-4559-4E20-B221-8B011ABBAFF7}"/>
                </a:ext>
              </a:extLst>
            </p:cNvPr>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0">
              <a:extLst>
                <a:ext uri="{FF2B5EF4-FFF2-40B4-BE49-F238E27FC236}">
                  <a16:creationId xmlns:a16="http://schemas.microsoft.com/office/drawing/2014/main" id="{CB14952C-AF83-4D73-A500-10EE1BD5F01E}"/>
                </a:ext>
              </a:extLst>
            </p:cNvPr>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1">
              <a:extLst>
                <a:ext uri="{FF2B5EF4-FFF2-40B4-BE49-F238E27FC236}">
                  <a16:creationId xmlns:a16="http://schemas.microsoft.com/office/drawing/2014/main" id="{F05122B4-986E-4113-BC29-7B3FF03DAD5E}"/>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2">
              <a:extLst>
                <a:ext uri="{FF2B5EF4-FFF2-40B4-BE49-F238E27FC236}">
                  <a16:creationId xmlns:a16="http://schemas.microsoft.com/office/drawing/2014/main" id="{5618871D-B064-4780-AA3C-2499E93849BB}"/>
                </a:ext>
              </a:extLst>
            </p:cNvPr>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3">
              <a:extLst>
                <a:ext uri="{FF2B5EF4-FFF2-40B4-BE49-F238E27FC236}">
                  <a16:creationId xmlns:a16="http://schemas.microsoft.com/office/drawing/2014/main" id="{B288465E-0D28-4654-AC7B-3717BDA8B826}"/>
                </a:ext>
              </a:extLst>
            </p:cNvPr>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4">
              <a:extLst>
                <a:ext uri="{FF2B5EF4-FFF2-40B4-BE49-F238E27FC236}">
                  <a16:creationId xmlns:a16="http://schemas.microsoft.com/office/drawing/2014/main" id="{951E010B-FC01-4F95-90E1-591FE0CAB307}"/>
                </a:ext>
              </a:extLst>
            </p:cNvPr>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75">
              <a:extLst>
                <a:ext uri="{FF2B5EF4-FFF2-40B4-BE49-F238E27FC236}">
                  <a16:creationId xmlns:a16="http://schemas.microsoft.com/office/drawing/2014/main" id="{5C8B9DE5-966B-4A53-90C0-038938918631}"/>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76">
              <a:extLst>
                <a:ext uri="{FF2B5EF4-FFF2-40B4-BE49-F238E27FC236}">
                  <a16:creationId xmlns:a16="http://schemas.microsoft.com/office/drawing/2014/main" id="{60A31D12-B1FB-430E-9FB1-6EC0D986FD22}"/>
                </a:ext>
              </a:extLst>
            </p:cNvPr>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77">
              <a:extLst>
                <a:ext uri="{FF2B5EF4-FFF2-40B4-BE49-F238E27FC236}">
                  <a16:creationId xmlns:a16="http://schemas.microsoft.com/office/drawing/2014/main" id="{9FBD35BB-3B4F-4DEF-951D-14F9AEDEC8D3}"/>
                </a:ext>
              </a:extLst>
            </p:cNvPr>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8">
              <a:extLst>
                <a:ext uri="{FF2B5EF4-FFF2-40B4-BE49-F238E27FC236}">
                  <a16:creationId xmlns:a16="http://schemas.microsoft.com/office/drawing/2014/main" id="{C585B2DA-6CAF-42D4-A043-55DBCC5454FE}"/>
                </a:ext>
              </a:extLst>
            </p:cNvPr>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solidFill>
              <a:srgbClr val="034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1325FDF-73FA-419B-B366-77E38AB5EC41}"/>
              </a:ext>
            </a:extLst>
          </p:cNvPr>
          <p:cNvSpPr>
            <a:spLocks noGrp="1"/>
          </p:cNvSpPr>
          <p:nvPr>
            <p:ph idx="1"/>
          </p:nvPr>
        </p:nvSpPr>
        <p:spPr>
          <a:xfrm>
            <a:off x="457200" y="457200"/>
            <a:ext cx="8382000" cy="5636096"/>
          </a:xfrm>
        </p:spPr>
        <p:txBody>
          <a:bodyPr/>
          <a:lstStyle/>
          <a:p>
            <a:pPr algn="just" eaLnBrk="1" hangingPunct="1">
              <a:lnSpc>
                <a:spcPct val="120000"/>
              </a:lnSpc>
              <a:buFontTx/>
              <a:buNone/>
            </a:pPr>
            <a:r>
              <a:rPr kumimoji="0" lang="en-US" altLang="zh-CN" sz="2800" dirty="0">
                <a:solidFill>
                  <a:srgbClr val="FF0000"/>
                </a:solidFill>
                <a:latin typeface="仿宋" panose="02010609060101010101" pitchFamily="49" charset="-122"/>
                <a:ea typeface="仿宋" panose="02010609060101010101" pitchFamily="49" charset="-122"/>
              </a:rPr>
              <a:t>*</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不平衡发展规律”</a:t>
            </a:r>
            <a:r>
              <a:rPr kumimoji="0" lang="en-US" altLang="zh-CN" sz="2800" dirty="0">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时间上的不平衡、国家间的不平衡、带头学科的更替</a:t>
            </a:r>
          </a:p>
          <a:p>
            <a:pPr algn="just" eaLnBrk="1" hangingPunct="1">
              <a:lnSpc>
                <a:spcPct val="120000"/>
              </a:lnSpc>
            </a:pPr>
            <a:r>
              <a:rPr kumimoji="0" lang="zh-CN" altLang="en-US" sz="2800" dirty="0">
                <a:solidFill>
                  <a:srgbClr val="FFFF00"/>
                </a:solidFill>
                <a:latin typeface="仿宋" panose="02010609060101010101" pitchFamily="49" charset="-122"/>
                <a:ea typeface="仿宋" panose="02010609060101010101" pitchFamily="49" charset="-122"/>
              </a:rPr>
              <a:t>意大利，</a:t>
            </a:r>
            <a:r>
              <a:rPr kumimoji="0" lang="en-US" altLang="zh-CN" sz="2800" dirty="0">
                <a:solidFill>
                  <a:srgbClr val="FFFF00"/>
                </a:solidFill>
                <a:latin typeface="仿宋" panose="02010609060101010101" pitchFamily="49" charset="-122"/>
                <a:ea typeface="仿宋" panose="02010609060101010101" pitchFamily="49" charset="-122"/>
              </a:rPr>
              <a:t>1540-1610</a:t>
            </a:r>
            <a:r>
              <a:rPr kumimoji="0" lang="zh-CN" altLang="en-US" sz="2800" dirty="0">
                <a:solidFill>
                  <a:srgbClr val="FFFF00"/>
                </a:solidFill>
                <a:latin typeface="仿宋" panose="02010609060101010101" pitchFamily="49" charset="-122"/>
                <a:ea typeface="仿宋" panose="02010609060101010101" pitchFamily="49" charset="-122"/>
              </a:rPr>
              <a:t>；英国，</a:t>
            </a:r>
            <a:r>
              <a:rPr kumimoji="0" lang="en-US" altLang="zh-CN" sz="2800" dirty="0">
                <a:solidFill>
                  <a:srgbClr val="FFFF00"/>
                </a:solidFill>
                <a:latin typeface="仿宋" panose="02010609060101010101" pitchFamily="49" charset="-122"/>
                <a:ea typeface="仿宋" panose="02010609060101010101" pitchFamily="49" charset="-122"/>
              </a:rPr>
              <a:t>1660-1730</a:t>
            </a:r>
            <a:r>
              <a:rPr kumimoji="0" lang="zh-CN" altLang="en-US" sz="2800" dirty="0">
                <a:solidFill>
                  <a:srgbClr val="FFFF00"/>
                </a:solidFill>
                <a:latin typeface="仿宋" panose="02010609060101010101" pitchFamily="49" charset="-122"/>
                <a:ea typeface="仿宋" panose="02010609060101010101" pitchFamily="49" charset="-122"/>
              </a:rPr>
              <a:t>；法国，</a:t>
            </a:r>
            <a:r>
              <a:rPr kumimoji="0" lang="en-US" altLang="zh-CN" sz="2800" dirty="0">
                <a:solidFill>
                  <a:srgbClr val="FFFF00"/>
                </a:solidFill>
                <a:latin typeface="仿宋" panose="02010609060101010101" pitchFamily="49" charset="-122"/>
                <a:ea typeface="仿宋" panose="02010609060101010101" pitchFamily="49" charset="-122"/>
              </a:rPr>
              <a:t>1770-1830</a:t>
            </a:r>
            <a:r>
              <a:rPr kumimoji="0" lang="zh-CN" altLang="en-US" sz="2800" dirty="0">
                <a:solidFill>
                  <a:srgbClr val="FFFF00"/>
                </a:solidFill>
                <a:latin typeface="仿宋" panose="02010609060101010101" pitchFamily="49" charset="-122"/>
                <a:ea typeface="仿宋" panose="02010609060101010101" pitchFamily="49" charset="-122"/>
              </a:rPr>
              <a:t>；德国：</a:t>
            </a:r>
            <a:r>
              <a:rPr kumimoji="0" lang="en-US" altLang="zh-CN" sz="2800" dirty="0">
                <a:solidFill>
                  <a:srgbClr val="FFFF00"/>
                </a:solidFill>
                <a:latin typeface="仿宋" panose="02010609060101010101" pitchFamily="49" charset="-122"/>
                <a:ea typeface="仿宋" panose="02010609060101010101" pitchFamily="49" charset="-122"/>
              </a:rPr>
              <a:t>1810-1920</a:t>
            </a:r>
            <a:r>
              <a:rPr kumimoji="0" lang="zh-CN" altLang="en-US" sz="2800" dirty="0">
                <a:solidFill>
                  <a:srgbClr val="FFFF00"/>
                </a:solidFill>
                <a:latin typeface="仿宋" panose="02010609060101010101" pitchFamily="49" charset="-122"/>
                <a:ea typeface="仿宋" panose="02010609060101010101" pitchFamily="49" charset="-122"/>
              </a:rPr>
              <a:t>；美国，</a:t>
            </a:r>
            <a:r>
              <a:rPr kumimoji="0" lang="en-US" altLang="zh-CN" sz="2800" dirty="0">
                <a:solidFill>
                  <a:srgbClr val="FFFF00"/>
                </a:solidFill>
                <a:latin typeface="仿宋" panose="02010609060101010101" pitchFamily="49" charset="-122"/>
                <a:ea typeface="仿宋" panose="02010609060101010101" pitchFamily="49" charset="-122"/>
              </a:rPr>
              <a:t>1920-    </a:t>
            </a:r>
            <a:r>
              <a:rPr kumimoji="0" lang="zh-CN" altLang="en-US" sz="2800" dirty="0">
                <a:solidFill>
                  <a:srgbClr val="FFFF00"/>
                </a:solidFill>
                <a:latin typeface="仿宋" panose="02010609060101010101" pitchFamily="49" charset="-122"/>
                <a:ea typeface="仿宋" panose="02010609060101010101" pitchFamily="49" charset="-122"/>
              </a:rPr>
              <a:t>；科技发明超过同期科研成果的</a:t>
            </a:r>
            <a:r>
              <a:rPr kumimoji="0" lang="en-US" altLang="zh-CN" sz="2800" dirty="0">
                <a:solidFill>
                  <a:srgbClr val="FFFF00"/>
                </a:solidFill>
                <a:latin typeface="仿宋" panose="02010609060101010101" pitchFamily="49" charset="-122"/>
                <a:ea typeface="仿宋" panose="02010609060101010101" pitchFamily="49" charset="-122"/>
              </a:rPr>
              <a:t>25%</a:t>
            </a:r>
            <a:r>
              <a:rPr kumimoji="0" lang="zh-CN" altLang="en-US" sz="2800" dirty="0">
                <a:solidFill>
                  <a:srgbClr val="FFFF00"/>
                </a:solidFill>
                <a:latin typeface="仿宋" panose="02010609060101010101" pitchFamily="49" charset="-122"/>
                <a:ea typeface="仿宋" panose="02010609060101010101" pitchFamily="49" charset="-122"/>
              </a:rPr>
              <a:t>，被认为是全球科学活动的中心。</a:t>
            </a:r>
          </a:p>
          <a:p>
            <a:pPr algn="just" eaLnBrk="1" hangingPunct="1">
              <a:lnSpc>
                <a:spcPct val="120000"/>
              </a:lnSpc>
              <a:buFontTx/>
              <a:buNone/>
            </a:pPr>
            <a:r>
              <a:rPr kumimoji="0" lang="zh-CN" altLang="en-US" sz="2800" dirty="0">
                <a:solidFill>
                  <a:srgbClr val="FF0000"/>
                </a:solidFill>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后发模式规律</a:t>
            </a:r>
          </a:p>
          <a:p>
            <a:pPr algn="just" eaLnBrk="1" hangingPunct="1">
              <a:lnSpc>
                <a:spcPct val="120000"/>
              </a:lnSpc>
              <a:buFontTx/>
              <a:buNone/>
            </a:pPr>
            <a:r>
              <a:rPr kumimoji="0" lang="zh-CN" altLang="en-US" sz="2800" dirty="0">
                <a:solidFill>
                  <a:srgbClr val="FF0000"/>
                </a:solidFill>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科学技术整体化趋势</a:t>
            </a:r>
          </a:p>
          <a:p>
            <a:pPr algn="just" eaLnBrk="1" hangingPunct="1">
              <a:lnSpc>
                <a:spcPct val="120000"/>
              </a:lnSpc>
              <a:buFontTx/>
              <a:buNone/>
            </a:pPr>
            <a:r>
              <a:rPr kumimoji="0" lang="zh-CN" altLang="en-US" sz="2800" dirty="0">
                <a:solidFill>
                  <a:srgbClr val="FF0000"/>
                </a:solidFill>
                <a:latin typeface="仿宋" panose="02010609060101010101" pitchFamily="49" charset="-122"/>
                <a:ea typeface="仿宋" panose="02010609060101010101" pitchFamily="49" charset="-122"/>
              </a:rPr>
              <a:t>*</a:t>
            </a:r>
            <a:r>
              <a:rPr kumimoji="0" lang="zh-CN" altLang="en-US" sz="2800" dirty="0">
                <a:latin typeface="仿宋" panose="02010609060101010101" pitchFamily="49" charset="-122"/>
                <a:ea typeface="仿宋" panose="02010609060101010101" pitchFamily="49" charset="-122"/>
              </a:rPr>
              <a:t>自然科学方法移植规律，如“夏商周断代考”、“生态哲学”、“环境伦理学”）。</a:t>
            </a:r>
          </a:p>
        </p:txBody>
      </p:sp>
    </p:spTree>
    <p:extLst>
      <p:ext uri="{BB962C8B-B14F-4D97-AF65-F5344CB8AC3E}">
        <p14:creationId xmlns:p14="http://schemas.microsoft.com/office/powerpoint/2010/main" val="1283724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5714" name="Rectangle 2">
            <a:extLst>
              <a:ext uri="{FF2B5EF4-FFF2-40B4-BE49-F238E27FC236}">
                <a16:creationId xmlns:a16="http://schemas.microsoft.com/office/drawing/2014/main" id="{B85AEE1E-AA02-4C28-B77B-204C701C01AA}"/>
              </a:ext>
            </a:extLst>
          </p:cNvPr>
          <p:cNvSpPr>
            <a:spLocks noGrp="1" noChangeArrowheads="1"/>
          </p:cNvSpPr>
          <p:nvPr>
            <p:ph type="title"/>
          </p:nvPr>
        </p:nvSpPr>
        <p:spPr>
          <a:xfrm>
            <a:off x="755576" y="332656"/>
            <a:ext cx="7776000" cy="1143000"/>
          </a:xfrm>
        </p:spPr>
        <p:txBody>
          <a:bodyPr rtlCol="0">
            <a:normAutofit/>
            <a:scene3d>
              <a:camera prst="orthographicFront"/>
              <a:lightRig rig="soft" dir="t"/>
            </a:scene3d>
            <a:sp3d prstMaterial="matte">
              <a:bevelT w="12700" h="12700"/>
            </a:sp3d>
          </a:bodyPr>
          <a:lstStyle/>
          <a:p>
            <a:pPr eaLnBrk="1" fontAlgn="auto" hangingPunct="1">
              <a:lnSpc>
                <a:spcPct val="110000"/>
              </a:lnSpc>
              <a:spcAft>
                <a:spcPts val="0"/>
              </a:spcAft>
              <a:defRPr/>
            </a:pPr>
            <a:r>
              <a:rPr kumimoji="0" sz="3600" dirty="0">
                <a:latin typeface="仿宋" panose="02010609060101010101" pitchFamily="49" charset="-122"/>
                <a:ea typeface="仿宋" panose="02010609060101010101" pitchFamily="49" charset="-122"/>
                <a:cs typeface="+mj-cs"/>
              </a:rPr>
              <a:t>二十世纪所展示给我们的：</a:t>
            </a:r>
          </a:p>
        </p:txBody>
      </p:sp>
      <p:sp>
        <p:nvSpPr>
          <p:cNvPr id="82947" name="Rectangle 3">
            <a:extLst>
              <a:ext uri="{FF2B5EF4-FFF2-40B4-BE49-F238E27FC236}">
                <a16:creationId xmlns:a16="http://schemas.microsoft.com/office/drawing/2014/main" id="{EFD35008-492B-4AEA-AC09-B8C7DF1419D3}"/>
              </a:ext>
            </a:extLst>
          </p:cNvPr>
          <p:cNvSpPr>
            <a:spLocks noGrp="1"/>
          </p:cNvSpPr>
          <p:nvPr>
            <p:ph idx="1"/>
          </p:nvPr>
        </p:nvSpPr>
        <p:spPr>
          <a:xfrm>
            <a:off x="457200" y="1628800"/>
            <a:ext cx="8229600" cy="4681537"/>
          </a:xfrm>
        </p:spPr>
        <p:txBody>
          <a:bodyPr/>
          <a:lstStyle/>
          <a:p>
            <a:pPr eaLnBrk="1" hangingPunct="1">
              <a:buFont typeface="Wingdings" panose="05000000000000000000" pitchFamily="2" charset="2"/>
              <a:buChar char="Ø"/>
            </a:pPr>
            <a:r>
              <a:rPr kumimoji="0" lang="zh-CN" altLang="en-US" sz="2800" b="1" dirty="0">
                <a:latin typeface="仿宋" panose="02010609060101010101" pitchFamily="49" charset="-122"/>
                <a:ea typeface="仿宋" panose="02010609060101010101" pitchFamily="49" charset="-122"/>
              </a:rPr>
              <a:t>两次世界大战</a:t>
            </a:r>
          </a:p>
          <a:p>
            <a:pPr eaLnBrk="1" hangingPunct="1">
              <a:buFont typeface="Wingdings" panose="05000000000000000000" pitchFamily="2" charset="2"/>
              <a:buChar char="Ø"/>
            </a:pPr>
            <a:r>
              <a:rPr kumimoji="0" lang="zh-CN" altLang="en-US" sz="2800" b="1" dirty="0">
                <a:latin typeface="仿宋" panose="02010609060101010101" pitchFamily="49" charset="-122"/>
                <a:ea typeface="仿宋" panose="02010609060101010101" pitchFamily="49" charset="-122"/>
              </a:rPr>
              <a:t>两大阵营的对抗</a:t>
            </a:r>
          </a:p>
          <a:p>
            <a:pPr eaLnBrk="1" hangingPunct="1">
              <a:buFont typeface="Wingdings" panose="05000000000000000000" pitchFamily="2" charset="2"/>
              <a:buChar char="Ø"/>
            </a:pPr>
            <a:r>
              <a:rPr kumimoji="0" lang="zh-CN" altLang="en-US" sz="2800" b="1" dirty="0">
                <a:latin typeface="仿宋" panose="02010609060101010101" pitchFamily="49" charset="-122"/>
                <a:ea typeface="仿宋" panose="02010609060101010101" pitchFamily="49" charset="-122"/>
              </a:rPr>
              <a:t>两大力量：科学和技术的迅猛进步</a:t>
            </a:r>
          </a:p>
          <a:p>
            <a:pPr lvl="1" eaLnBrk="1" hangingPunct="1"/>
            <a:r>
              <a:rPr kumimoji="0" lang="zh-CN" altLang="en-US" b="1" dirty="0">
                <a:latin typeface="仿宋" panose="02010609060101010101" pitchFamily="49" charset="-122"/>
                <a:ea typeface="仿宋" panose="02010609060101010101" pitchFamily="49" charset="-122"/>
              </a:rPr>
              <a:t>两大理论革命：相对论和量子力学</a:t>
            </a:r>
          </a:p>
          <a:p>
            <a:pPr lvl="1" eaLnBrk="1" hangingPunct="1"/>
            <a:r>
              <a:rPr kumimoji="0" lang="zh-CN" altLang="en-US" b="1" dirty="0">
                <a:latin typeface="仿宋" panose="02010609060101010101" pitchFamily="49" charset="-122"/>
                <a:ea typeface="仿宋" panose="02010609060101010101" pitchFamily="49" charset="-122"/>
              </a:rPr>
              <a:t>信息科技：计算机、互联网</a:t>
            </a:r>
          </a:p>
          <a:p>
            <a:pPr lvl="1" eaLnBrk="1" hangingPunct="1"/>
            <a:r>
              <a:rPr kumimoji="0" lang="zh-CN" altLang="en-US" b="1" dirty="0">
                <a:latin typeface="仿宋" panose="02010609060101010101" pitchFamily="49" charset="-122"/>
                <a:ea typeface="仿宋" panose="02010609060101010101" pitchFamily="49" charset="-122"/>
              </a:rPr>
              <a:t>生物科技：</a:t>
            </a:r>
            <a:r>
              <a:rPr kumimoji="0" lang="en-US" altLang="zh-CN" b="1" dirty="0">
                <a:latin typeface="仿宋" panose="02010609060101010101" pitchFamily="49" charset="-122"/>
                <a:ea typeface="仿宋" panose="02010609060101010101" pitchFamily="49" charset="-122"/>
              </a:rPr>
              <a:t>DNA</a:t>
            </a:r>
            <a:r>
              <a:rPr kumimoji="0" lang="zh-CN" altLang="en-US" b="1" dirty="0">
                <a:latin typeface="仿宋" panose="02010609060101010101" pitchFamily="49" charset="-122"/>
                <a:ea typeface="仿宋" panose="02010609060101010101" pitchFamily="49" charset="-122"/>
              </a:rPr>
              <a:t>，基因组，克隆</a:t>
            </a:r>
          </a:p>
          <a:p>
            <a:pPr lvl="1" eaLnBrk="1" hangingPunct="1"/>
            <a:r>
              <a:rPr kumimoji="0" lang="zh-CN" altLang="en-US" b="1" dirty="0">
                <a:latin typeface="仿宋" panose="02010609060101010101" pitchFamily="49" charset="-122"/>
                <a:ea typeface="仿宋" panose="02010609060101010101" pitchFamily="49" charset="-122"/>
              </a:rPr>
              <a:t>空间科技：火箭升空，卫星和哈勃太空望远镜</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7D9C13D0-C4C3-477B-8883-198773872BDD}"/>
              </a:ext>
            </a:extLst>
          </p:cNvPr>
          <p:cNvSpPr txBox="1">
            <a:spLocks noChangeArrowheads="1"/>
          </p:cNvSpPr>
          <p:nvPr/>
        </p:nvSpPr>
        <p:spPr bwMode="auto">
          <a:xfrm>
            <a:off x="533400" y="750888"/>
            <a:ext cx="158432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endParaRPr lang="zh-CN" altLang="zh-CN" sz="4400">
              <a:solidFill>
                <a:schemeClr val="tx2"/>
              </a:solidFill>
              <a:latin typeface="黑体" panose="02010609060101010101" pitchFamily="49" charset="-122"/>
              <a:ea typeface="黑体" panose="02010609060101010101" pitchFamily="49" charset="-122"/>
            </a:endParaRPr>
          </a:p>
        </p:txBody>
      </p:sp>
      <p:sp>
        <p:nvSpPr>
          <p:cNvPr id="83971" name="Text Box 3">
            <a:extLst>
              <a:ext uri="{FF2B5EF4-FFF2-40B4-BE49-F238E27FC236}">
                <a16:creationId xmlns:a16="http://schemas.microsoft.com/office/drawing/2014/main" id="{0B2A031C-7B86-4040-B571-825827B38373}"/>
              </a:ext>
            </a:extLst>
          </p:cNvPr>
          <p:cNvSpPr txBox="1">
            <a:spLocks noChangeArrowheads="1"/>
          </p:cNvSpPr>
          <p:nvPr/>
        </p:nvSpPr>
        <p:spPr bwMode="auto">
          <a:xfrm>
            <a:off x="228600" y="533400"/>
            <a:ext cx="8610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0000"/>
              <a:buFont typeface="Wingdings 2" panose="05020102010507070707" pitchFamily="18" charset="2"/>
              <a:buChar char=""/>
              <a:defRPr kumimoji="1" sz="3200">
                <a:solidFill>
                  <a:schemeClr val="tx1"/>
                </a:solidFill>
                <a:latin typeface="Goudy Old Style" panose="02020502050305020303" pitchFamily="18" charset="0"/>
                <a:ea typeface="宋体" panose="02010600030101010101" pitchFamily="2" charset="-122"/>
              </a:defRPr>
            </a:lvl1pPr>
            <a:lvl2pPr marL="742950" indent="-285750">
              <a:spcBef>
                <a:spcPct val="20000"/>
              </a:spcBef>
              <a:buClr>
                <a:schemeClr val="tx2"/>
              </a:buClr>
              <a:buSzPct val="60000"/>
              <a:buFont typeface="Wingdings 2" panose="05020102010507070707" pitchFamily="18" charset="2"/>
              <a:buChar char=""/>
              <a:defRPr kumimoji="1" sz="2800">
                <a:solidFill>
                  <a:schemeClr val="tx1"/>
                </a:solidFill>
                <a:latin typeface="Goudy Old Style" panose="02020502050305020303" pitchFamily="18" charset="0"/>
                <a:ea typeface="宋体" panose="02010600030101010101" pitchFamily="2" charset="-122"/>
              </a:defRPr>
            </a:lvl2pPr>
            <a:lvl3pPr marL="1143000" indent="-228600">
              <a:spcBef>
                <a:spcPct val="20000"/>
              </a:spcBef>
              <a:buClr>
                <a:schemeClr val="tx2"/>
              </a:buClr>
              <a:buSzPct val="60000"/>
              <a:buFont typeface="Wingdings 2" panose="05020102010507070707" pitchFamily="18" charset="2"/>
              <a:buChar char=""/>
              <a:defRPr kumimoji="1" sz="2400">
                <a:solidFill>
                  <a:schemeClr val="tx1"/>
                </a:solidFill>
                <a:latin typeface="Goudy Old Style" panose="02020502050305020303" pitchFamily="18" charset="0"/>
                <a:ea typeface="宋体" panose="02010600030101010101" pitchFamily="2" charset="-122"/>
              </a:defRPr>
            </a:lvl3pPr>
            <a:lvl4pPr marL="16002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4pPr>
            <a:lvl5pPr marL="2057400" indent="-228600">
              <a:spcBef>
                <a:spcPct val="20000"/>
              </a:spcBef>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2" panose="05020102010507070707" pitchFamily="18" charset="2"/>
              <a:buChar char=""/>
              <a:defRPr kumimoji="1" sz="2000">
                <a:solidFill>
                  <a:schemeClr val="tx1"/>
                </a:solidFill>
                <a:latin typeface="Goudy Old Style" panose="02020502050305020303" pitchFamily="18" charset="0"/>
                <a:ea typeface="宋体" panose="02010600030101010101" pitchFamily="2" charset="-122"/>
              </a:defRPr>
            </a:lvl9pPr>
          </a:lstStyle>
          <a:p>
            <a:pPr eaLnBrk="1" hangingPunct="1">
              <a:spcBef>
                <a:spcPct val="0"/>
              </a:spcBef>
              <a:buClrTx/>
              <a:buSzTx/>
              <a:buFontTx/>
              <a:buNone/>
            </a:pPr>
            <a:r>
              <a:rPr lang="zh-CN" altLang="en-US" sz="4400">
                <a:latin typeface="楷体_GB2312" charset="-122"/>
                <a:ea typeface="楷体_GB2312" charset="-122"/>
              </a:rPr>
              <a:t>  通过科学技术，</a:t>
            </a:r>
          </a:p>
          <a:p>
            <a:pPr eaLnBrk="1" hangingPunct="1">
              <a:spcBef>
                <a:spcPct val="0"/>
              </a:spcBef>
              <a:buClrTx/>
              <a:buSzTx/>
              <a:buFontTx/>
              <a:buNone/>
            </a:pPr>
            <a:r>
              <a:rPr lang="zh-CN" altLang="en-US" sz="4400">
                <a:latin typeface="楷体_GB2312" charset="-122"/>
                <a:ea typeface="楷体_GB2312" charset="-122"/>
              </a:rPr>
              <a:t>  我们人类对自然界本质的认识</a:t>
            </a:r>
          </a:p>
          <a:p>
            <a:pPr eaLnBrk="1" hangingPunct="1">
              <a:spcBef>
                <a:spcPct val="0"/>
              </a:spcBef>
              <a:buClrTx/>
              <a:buSzTx/>
              <a:buFontTx/>
              <a:buNone/>
            </a:pPr>
            <a:r>
              <a:rPr lang="zh-CN" altLang="en-US" sz="4400">
                <a:latin typeface="楷体_GB2312" charset="-122"/>
                <a:ea typeface="楷体_GB2312" charset="-122"/>
              </a:rPr>
              <a:t>  越愈深刻、范围日益扩大</a:t>
            </a:r>
          </a:p>
        </p:txBody>
      </p:sp>
      <p:pic>
        <p:nvPicPr>
          <p:cNvPr id="83972" name="Picture 4">
            <a:extLst>
              <a:ext uri="{FF2B5EF4-FFF2-40B4-BE49-F238E27FC236}">
                <a16:creationId xmlns:a16="http://schemas.microsoft.com/office/drawing/2014/main" id="{D70B4CD9-9DED-4540-8641-70311DC41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743200"/>
            <a:ext cx="38481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a:extLst>
              <a:ext uri="{FF2B5EF4-FFF2-40B4-BE49-F238E27FC236}">
                <a16:creationId xmlns:a16="http://schemas.microsoft.com/office/drawing/2014/main" id="{1BB72348-099A-4A96-9043-A4E5CB0F6A70}"/>
              </a:ext>
            </a:extLst>
          </p:cNvPr>
          <p:cNvSpPr>
            <a:spLocks noGrp="1" noChangeArrowheads="1"/>
          </p:cNvSpPr>
          <p:nvPr>
            <p:ph type="title"/>
          </p:nvPr>
        </p:nvSpPr>
        <p:spPr>
          <a:xfrm>
            <a:off x="304800" y="762000"/>
            <a:ext cx="4495800" cy="1143000"/>
          </a:xfrm>
        </p:spPr>
        <p:txBody>
          <a:bodyPr rtlCol="0">
            <a:scene3d>
              <a:camera prst="orthographicFront"/>
              <a:lightRig rig="soft" dir="t"/>
            </a:scene3d>
            <a:sp3d prstMaterial="matte">
              <a:bevelT w="12700" h="12700"/>
            </a:sp3d>
          </a:bodyPr>
          <a:lstStyle/>
          <a:p>
            <a:pPr eaLnBrk="1" fontAlgn="auto" hangingPunct="1">
              <a:spcAft>
                <a:spcPts val="0"/>
              </a:spcAft>
              <a:defRPr/>
            </a:pPr>
            <a:r>
              <a:rPr kumimoji="0" dirty="0">
                <a:solidFill>
                  <a:srgbClr val="FFFF00"/>
                </a:solidFill>
                <a:ea typeface="楷体_GB2312" pitchFamily="49" charset="-122"/>
                <a:cs typeface="+mj-cs"/>
              </a:rPr>
              <a:t>工业进步</a:t>
            </a:r>
          </a:p>
        </p:txBody>
      </p:sp>
      <p:sp>
        <p:nvSpPr>
          <p:cNvPr id="84995" name="Rectangle 3">
            <a:extLst>
              <a:ext uri="{FF2B5EF4-FFF2-40B4-BE49-F238E27FC236}">
                <a16:creationId xmlns:a16="http://schemas.microsoft.com/office/drawing/2014/main" id="{E4B869C4-D2F8-4CB8-B074-4211AF1663D1}"/>
              </a:ext>
            </a:extLst>
          </p:cNvPr>
          <p:cNvSpPr>
            <a:spLocks noGrp="1"/>
          </p:cNvSpPr>
          <p:nvPr>
            <p:ph idx="1"/>
          </p:nvPr>
        </p:nvSpPr>
        <p:spPr>
          <a:xfrm>
            <a:off x="0" y="6183313"/>
            <a:ext cx="4787900" cy="674687"/>
          </a:xfrm>
        </p:spPr>
        <p:txBody>
          <a:bodyPr/>
          <a:lstStyle/>
          <a:p>
            <a:pPr eaLnBrk="1" hangingPunct="1">
              <a:buFontTx/>
              <a:buNone/>
            </a:pPr>
            <a:r>
              <a:rPr kumimoji="0" lang="zh-CN" altLang="en-US" b="1"/>
              <a:t>建筑者们，莱热，</a:t>
            </a:r>
            <a:r>
              <a:rPr kumimoji="0" lang="en-US" altLang="zh-CN" b="1"/>
              <a:t>1950</a:t>
            </a:r>
          </a:p>
        </p:txBody>
      </p:sp>
      <p:pic>
        <p:nvPicPr>
          <p:cNvPr id="84996" name="Picture 4">
            <a:extLst>
              <a:ext uri="{FF2B5EF4-FFF2-40B4-BE49-F238E27FC236}">
                <a16:creationId xmlns:a16="http://schemas.microsoft.com/office/drawing/2014/main" id="{58584F70-C6CA-4798-AC3B-052780E2B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895350"/>
            <a:ext cx="4333875"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a:extLst>
              <a:ext uri="{FF2B5EF4-FFF2-40B4-BE49-F238E27FC236}">
                <a16:creationId xmlns:a16="http://schemas.microsoft.com/office/drawing/2014/main" id="{D21972CB-B1C6-40C1-87DD-ED071DEA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9500"/>
            <a:ext cx="48577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Template>
  <TotalTime>1426</TotalTime>
  <Words>7082</Words>
  <Application>Microsoft Office PowerPoint</Application>
  <PresentationFormat>全屏显示(4:3)</PresentationFormat>
  <Paragraphs>489</Paragraphs>
  <Slides>108</Slides>
  <Notes>15</Notes>
  <HiddenSlides>1</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108</vt:i4>
      </vt:variant>
    </vt:vector>
  </HeadingPairs>
  <TitlesOfParts>
    <vt:vector size="126" baseType="lpstr">
      <vt:lpstr>Adobe 明體 Std L</vt:lpstr>
      <vt:lpstr>仿宋</vt:lpstr>
      <vt:lpstr>黑体</vt:lpstr>
      <vt:lpstr>华文新魏</vt:lpstr>
      <vt:lpstr>华文中宋</vt:lpstr>
      <vt:lpstr>楷体_GB2312</vt:lpstr>
      <vt:lpstr>宋体</vt:lpstr>
      <vt:lpstr>微软雅黑</vt:lpstr>
      <vt:lpstr>Arial</vt:lpstr>
      <vt:lpstr>Calibri</vt:lpstr>
      <vt:lpstr>Footlight MT Light</vt:lpstr>
      <vt:lpstr>Goudy Old Style</vt:lpstr>
      <vt:lpstr>Times New Roman</vt:lpstr>
      <vt:lpstr>Tw Cen MT</vt:lpstr>
      <vt:lpstr>Wingdings</vt:lpstr>
      <vt:lpstr>Wingdings 2</vt:lpstr>
      <vt:lpstr>凤舞九天</vt:lpstr>
      <vt:lpstr>Photo Editor 照片</vt:lpstr>
      <vt:lpstr>自 然 辩 证 法</vt:lpstr>
      <vt:lpstr>绪论</vt:lpstr>
      <vt:lpstr>本讲概要</vt:lpstr>
      <vt:lpstr>PowerPoint 演示文稿</vt:lpstr>
      <vt:lpstr>1. 问题与挑战（1）</vt:lpstr>
      <vt:lpstr>宇宙学的理论进步</vt:lpstr>
      <vt:lpstr>PowerPoint 演示文稿</vt:lpstr>
      <vt:lpstr>DNA双螺旋结构和人类基因组</vt:lpstr>
      <vt:lpstr>1. 问题与挑战（2）</vt:lpstr>
      <vt:lpstr>1. 问题与挑战（3）</vt:lpstr>
      <vt:lpstr>1. 问题与挑战（4）</vt:lpstr>
      <vt:lpstr>广岛原子弹爆炸后残存的钟表</vt:lpstr>
      <vt:lpstr>PowerPoint 演示文稿</vt:lpstr>
      <vt:lpstr>自然辩证法是一门自然科学、社会科学与思维科学相交叉的哲学性质的马克思主义理论学科。 站在高度，从整体上研究“规律”的学科： 自然存在演化的规律；人认识改造自然的规律；作为中介的科学技术的规律；科学技术和人类社会关系的规律。                 方法论的意义 与自然辩证法邻近的学科有自然哲学、科学哲学、技术哲学、科学技术史、科学学、科学社会学等。</vt:lpstr>
      <vt:lpstr>PowerPoint 演示文稿</vt:lpstr>
      <vt:lpstr>PowerPoint 演示文稿</vt:lpstr>
      <vt:lpstr>PowerPoint 演示文稿</vt:lpstr>
      <vt:lpstr>PowerPoint 演示文稿</vt:lpstr>
      <vt:lpstr> 亚里士多德 科学产生的三个条件： </vt:lpstr>
      <vt:lpstr> 亚里士多德 科学产生的三个条件： </vt:lpstr>
      <vt:lpstr>PowerPoint 演示文稿</vt:lpstr>
      <vt:lpstr>PowerPoint 演示文稿</vt:lpstr>
      <vt:lpstr>PowerPoint 演示文稿</vt:lpstr>
      <vt:lpstr>3.课程体系（5）中国马克思主义科学技术观</vt:lpstr>
      <vt:lpstr>贯穿于自然辩证法的基本观点：</vt:lpstr>
      <vt:lpstr>3.课程考核</vt:lpstr>
      <vt:lpstr>二、辩证法的渊源</vt:lpstr>
      <vt:lpstr>PowerPoint 演示文稿</vt:lpstr>
      <vt:lpstr>PowerPoint 演示文稿</vt:lpstr>
      <vt:lpstr>PowerPoint 演示文稿</vt:lpstr>
      <vt:lpstr>PowerPoint 演示文稿</vt:lpstr>
      <vt:lpstr>PowerPoint 演示文稿</vt:lpstr>
      <vt:lpstr>PowerPoint 演示文稿</vt:lpstr>
      <vt:lpstr>自然辩证法（Dialectics of Nature）</vt:lpstr>
      <vt:lpstr>三．恩格斯的自然辩证法</vt:lpstr>
      <vt:lpstr>1. 一部未完成的著作(1)  </vt:lpstr>
      <vt:lpstr>1. 一部未完成的著作（2）</vt:lpstr>
      <vt:lpstr>1. 一部未完成的著作（3）</vt:lpstr>
      <vt:lpstr>1. 一部未完成的著作（4）</vt:lpstr>
      <vt:lpstr>２．遗稿的艰难出版过程（1）</vt:lpstr>
      <vt:lpstr>２．遗稿的艰难出版过程（2）</vt:lpstr>
      <vt:lpstr>２．遗稿的艰难出版过程（3）</vt:lpstr>
      <vt:lpstr>３．关于书的名称和内容（1）</vt:lpstr>
      <vt:lpstr>３．关于书的名称和内容（2）</vt:lpstr>
      <vt:lpstr>３．关于书的名称和内容（3）</vt:lpstr>
      <vt:lpstr>３．关于书的名称和内容（4）</vt:lpstr>
      <vt:lpstr>PowerPoint 演示文稿</vt:lpstr>
      <vt:lpstr>３．关于书的名称和内容（5）</vt:lpstr>
      <vt:lpstr>４．相关评价引发的一段历史公案（1）</vt:lpstr>
      <vt:lpstr>４.相关评价引发的一段历史公案（2）</vt:lpstr>
      <vt:lpstr>４．相关评价引发的一段历史公案（3）</vt:lpstr>
      <vt:lpstr>４．相关评价引发的一段历史公案（4） ——爱因斯坦的回信</vt:lpstr>
      <vt:lpstr>４．相关评价引发的一段历史公案（5）</vt:lpstr>
      <vt:lpstr>４．相关评价引发的一段历史公案（6）</vt:lpstr>
      <vt:lpstr>４．相关评价引发的一段历史公案（7）</vt:lpstr>
      <vt:lpstr>４．相关评价引发的一段历史公案（8）</vt:lpstr>
      <vt:lpstr>４．相关评价引发的一段历史公案（9）</vt:lpstr>
      <vt:lpstr>４．相关评价引发的一段历史公案（10）</vt:lpstr>
      <vt:lpstr>４．相关评价引发的一段历史公案（11）</vt:lpstr>
      <vt:lpstr>４．相关评价引发的一段历史公案（12）</vt:lpstr>
      <vt:lpstr>４．相关评价引发的一段历史公案（13）</vt:lpstr>
      <vt:lpstr>5. 客观、公正、历史地看待《自然辩证法》（1） </vt:lpstr>
      <vt:lpstr>5.客观、公正、历史地看待《自然辩证法》（2）</vt:lpstr>
      <vt:lpstr>PowerPoint 演示文稿</vt:lpstr>
      <vt:lpstr>5.客观、公正、历史地看待《自然辩证法》（3）</vt:lpstr>
      <vt:lpstr>5.客观、公正、历史地看待《自然辩证法》（4）</vt:lpstr>
      <vt:lpstr>5. 客观、公正、历史地看待《自然辩证法》（5）</vt:lpstr>
      <vt:lpstr>5.客观、公正、历史地看待《自然辩证法》（6）</vt:lpstr>
      <vt:lpstr>6.对自然辩证法的基本认识</vt:lpstr>
      <vt:lpstr>四．自然辩证法在中国 </vt:lpstr>
      <vt:lpstr>１．《自然辩证法》的引进与学习（1）</vt:lpstr>
      <vt:lpstr>１.《自然辩证法》的引进与学习（2）</vt:lpstr>
      <vt:lpstr>１．《自然辩证法》的引进与学习（3）</vt:lpstr>
      <vt:lpstr>１．《自然辩证法》的引进与学习（4）</vt:lpstr>
      <vt:lpstr>１．《自然辩证法》的引进与学习（5）</vt:lpstr>
      <vt:lpstr>１．《自然辩证法》的引进与学习（6）</vt:lpstr>
      <vt:lpstr>１．《自然辩证法》的引进与学习（7）</vt:lpstr>
      <vt:lpstr>2 ．进入主流意识形态 （1）</vt:lpstr>
      <vt:lpstr>2 ．成为主流意识形态 （2）</vt:lpstr>
      <vt:lpstr>2 ．成为主流意识形态 （3）</vt:lpstr>
      <vt:lpstr>2 ．成为主流意识形态 （4）</vt:lpstr>
      <vt:lpstr>2 ．成为主流意识形态 （5）</vt:lpstr>
      <vt:lpstr>3.新时期自然辩证法的全面繁荣与发展（1）</vt:lpstr>
      <vt:lpstr>3.新时期自然辩证法的全面繁荣与发展（2）</vt:lpstr>
      <vt:lpstr>3.新时期自然辩证法的全面繁荣与发展（3）</vt:lpstr>
      <vt:lpstr>3.新时期自然辩证法的全面繁荣与发展（4）</vt:lpstr>
      <vt:lpstr>4. 成为课程和学位（1） </vt:lpstr>
      <vt:lpstr>4. 成为课程和学位（2）</vt:lpstr>
      <vt:lpstr>4. 成为课程和学位（5）</vt:lpstr>
      <vt:lpstr>五．辩证法与东南大学 </vt:lpstr>
      <vt:lpstr>艾思奇：马克思主义中国化理论家</vt:lpstr>
      <vt:lpstr>萧焜焘</vt:lpstr>
      <vt:lpstr>六．辩证法与生活 </vt:lpstr>
      <vt:lpstr>课后思考题</vt:lpstr>
      <vt:lpstr>PowerPoint 演示文稿</vt:lpstr>
      <vt:lpstr>PowerPoint 演示文稿</vt:lpstr>
      <vt:lpstr>二十世纪所展示给我们的：</vt:lpstr>
      <vt:lpstr>PowerPoint 演示文稿</vt:lpstr>
      <vt:lpstr>工业进步</vt:lpstr>
      <vt:lpstr>20世纪人类的足迹已经印记在月球上</vt:lpstr>
      <vt:lpstr>PowerPoint 演示文稿</vt:lpstr>
      <vt:lpstr>20世纪人类的足迹已经印记在月球上</vt:lpstr>
      <vt:lpstr>飞的最远的航天器 旅行者1号(Voyager 1)是一艘无人外太阳系太空探测器，重815千克，于1977年9月5日发射。它曾到访过木星及土星，是提供了其卫星高解像清晰照片的第一艘太空船。现时，它是离地球最远的人造飞行器。旅行者1号现时已经进入太阳系最外层边界，并即将飞出太阳系，目前处于太阳影响范围与星际介质之间。</vt:lpstr>
      <vt:lpstr>给太空带去的人类信息</vt:lpstr>
      <vt:lpstr>哈勃太空望远镜拍摄的 宇宙边缘</vt:lpstr>
      <vt:lpstr>PowerPoint 演示文稿</vt:lpstr>
      <vt:lpstr>宇宙学的理论进步</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 然 辩 证 法</dc:title>
  <dc:creator>万旭</dc:creator>
  <cp:lastModifiedBy>Lightning</cp:lastModifiedBy>
  <cp:revision>162</cp:revision>
  <dcterms:created xsi:type="dcterms:W3CDTF">2015-09-07T05:18:22Z</dcterms:created>
  <dcterms:modified xsi:type="dcterms:W3CDTF">2019-09-09T03:19:56Z</dcterms:modified>
</cp:coreProperties>
</file>